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27" r:id="rId1"/>
  </p:sldMasterIdLst>
  <p:notesMasterIdLst>
    <p:notesMasterId r:id="rId38"/>
  </p:notesMasterIdLst>
  <p:sldIdLst>
    <p:sldId id="258" r:id="rId2"/>
    <p:sldId id="257" r:id="rId3"/>
    <p:sldId id="261" r:id="rId4"/>
    <p:sldId id="262" r:id="rId5"/>
    <p:sldId id="263" r:id="rId6"/>
    <p:sldId id="277" r:id="rId7"/>
    <p:sldId id="279" r:id="rId8"/>
    <p:sldId id="301" r:id="rId9"/>
    <p:sldId id="281" r:id="rId10"/>
    <p:sldId id="282" r:id="rId11"/>
    <p:sldId id="283" r:id="rId12"/>
    <p:sldId id="285" r:id="rId13"/>
    <p:sldId id="286" r:id="rId14"/>
    <p:sldId id="287" r:id="rId15"/>
    <p:sldId id="296" r:id="rId16"/>
    <p:sldId id="297" r:id="rId17"/>
    <p:sldId id="288" r:id="rId18"/>
    <p:sldId id="290" r:id="rId19"/>
    <p:sldId id="292" r:id="rId20"/>
    <p:sldId id="293" r:id="rId21"/>
    <p:sldId id="289" r:id="rId22"/>
    <p:sldId id="294" r:id="rId23"/>
    <p:sldId id="295" r:id="rId24"/>
    <p:sldId id="278" r:id="rId25"/>
    <p:sldId id="264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6" r:id="rId35"/>
    <p:sldId id="260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44" autoAdjust="0"/>
  </p:normalViewPr>
  <p:slideViewPr>
    <p:cSldViewPr snapToGrid="0" snapToObjects="1">
      <p:cViewPr varScale="1">
        <p:scale>
          <a:sx n="81" d="100"/>
          <a:sy n="81" d="100"/>
        </p:scale>
        <p:origin x="-7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2958989934398999"/>
          <c:y val="5.826313466674867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818073383427149E-2"/>
          <c:y val="0.139520480638747"/>
          <c:w val="0.61157863827055781"/>
          <c:h val="0.7556058769611063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Living Situation</c:v>
                </c:pt>
              </c:strCache>
            </c:strRef>
          </c:tx>
          <c:dPt>
            <c:idx val="0"/>
            <c:bubble3D val="0"/>
            <c:explosion val="8"/>
          </c:dPt>
          <c:dPt>
            <c:idx val="2"/>
            <c:bubble3D val="0"/>
            <c:explosion val="9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Street</c:v>
                </c:pt>
                <c:pt idx="1">
                  <c:v>Vehicle</c:v>
                </c:pt>
                <c:pt idx="2">
                  <c:v>Shelter</c:v>
                </c:pt>
                <c:pt idx="3">
                  <c:v>DblUp</c:v>
                </c:pt>
                <c:pt idx="4">
                  <c:v>SRO</c:v>
                </c:pt>
                <c:pt idx="5">
                  <c:v>Transitional</c:v>
                </c:pt>
                <c:pt idx="6">
                  <c:v>Other</c:v>
                </c:pt>
                <c:pt idx="7">
                  <c:v>Unknown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0.29000000000000026</c:v>
                </c:pt>
                <c:pt idx="1">
                  <c:v>0.15000000000000013</c:v>
                </c:pt>
                <c:pt idx="2">
                  <c:v>0.31000000000000028</c:v>
                </c:pt>
                <c:pt idx="3">
                  <c:v>5.0000000000000044E-2</c:v>
                </c:pt>
                <c:pt idx="4">
                  <c:v>4.0000000000000042E-2</c:v>
                </c:pt>
                <c:pt idx="5">
                  <c:v>0.13</c:v>
                </c:pt>
                <c:pt idx="6">
                  <c:v>2.0000000000000021E-2</c:v>
                </c:pt>
                <c:pt idx="7">
                  <c:v>1.0000000000000011E-2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271260554016756"/>
          <c:y val="9.3962453503955545E-2"/>
          <c:w val="0.287103622808218"/>
          <c:h val="0.8478307143801849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6038E-9374-448C-BFEA-02BDB66ECBF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C5B37-B603-406B-9D5F-5E4528E71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4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34A581E0-D653-4D78-A48F-41D80498BC7E}" type="datetime1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8B3AFFF1-9C47-49F0-AE12-AF188F3F4E82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 cstate="print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E059EAA3-934B-41DB-B3B1-806F4BE5CC37}" type="datetime1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5/18/2012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5/18/2012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5/18/2012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 cstate="print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5/18/2012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5/18/2012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 cstate="print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5/18/2012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76F8ADFA-7142-4015-85E6-1712F15FA709}" type="datetime1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8B3AFFF1-9C47-49F0-AE12-AF188F3F4E82}" type="datetime1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28" r:id="rId1"/>
    <p:sldLayoutId id="2147484829" r:id="rId2"/>
    <p:sldLayoutId id="2147484830" r:id="rId3"/>
    <p:sldLayoutId id="2147484831" r:id="rId4"/>
    <p:sldLayoutId id="2147484832" r:id="rId5"/>
    <p:sldLayoutId id="2147484833" r:id="rId6"/>
    <p:sldLayoutId id="2147484834" r:id="rId7"/>
    <p:sldLayoutId id="2147484835" r:id="rId8"/>
    <p:sldLayoutId id="2147484836" r:id="rId9"/>
    <p:sldLayoutId id="2147484837" r:id="rId10"/>
    <p:sldLayoutId id="2147484838" r:id="rId11"/>
    <p:sldLayoutId id="2147484839" r:id="rId12"/>
    <p:sldLayoutId id="2147484840" r:id="rId13"/>
    <p:sldLayoutId id="2147484841" r:id="rId14"/>
    <p:sldLayoutId id="2147484842" r:id="rId15"/>
    <p:sldLayoutId id="2147484843" r:id="rId16"/>
    <p:sldLayoutId id="214748484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Office_Excel_97-2003_Worksheet1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54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74122" y="847898"/>
            <a:ext cx="7772400" cy="1597427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“</a:t>
            </a:r>
            <a:r>
              <a:rPr lang="en-US" sz="3200" b="1" dirty="0" err="1" smtClean="0"/>
              <a:t>HoUSING</a:t>
            </a:r>
            <a:r>
              <a:rPr lang="en-US" sz="3200" b="1" dirty="0" smtClean="0"/>
              <a:t> AUTHORITY FIRST” </a:t>
            </a:r>
            <a:r>
              <a:rPr lang="en-US" sz="2400" b="1" dirty="0" smtClean="0"/>
              <a:t> 	HOW PHA’s can HELP	</a:t>
            </a:r>
            <a:r>
              <a:rPr lang="en-US" sz="2400" b="1" dirty="0" err="1" smtClean="0"/>
              <a:t>reducE</a:t>
            </a:r>
            <a:r>
              <a:rPr lang="en-US" sz="2400" b="1" dirty="0" smtClean="0"/>
              <a:t> 	homelessness THROUGH </a:t>
            </a:r>
            <a:br>
              <a:rPr lang="en-US" sz="2400" b="1" dirty="0" smtClean="0"/>
            </a:br>
            <a:r>
              <a:rPr lang="en-US" sz="2400" b="1" dirty="0" smtClean="0"/>
              <a:t>	</a:t>
            </a:r>
            <a:r>
              <a:rPr lang="en-US" sz="2400" b="1" dirty="0" err="1" smtClean="0"/>
              <a:t>hOUSING</a:t>
            </a:r>
            <a:r>
              <a:rPr lang="en-US" sz="2400" b="1" dirty="0" smtClean="0"/>
              <a:t> 	FIRST EFFORTS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1000" y="2554183"/>
            <a:ext cx="7665522" cy="156892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PSWRC-NAHRO Annual Spring Conference 2012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Monterey, California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Rob Pearson, Executive Director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Housing Authority of the City of Santa Barbara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Tuesday, May 22, 2012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l Carrillo facade 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7010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El Carrillo Opening 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251200"/>
            <a:ext cx="54102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El Carrillo Opening 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4495800" y="298450"/>
            <a:ext cx="4419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1600"/>
              <a:t> Each studio spacious at 254 sq. ft.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1600"/>
              <a:t> Ample light and air circulation given front and rear doors and front window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1600"/>
              <a:t> Most units feature small balcony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1600"/>
              <a:t> All units have handicap-accessible bathroom and kitchenette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1600"/>
              <a:t> All units fully furnished including bedding, towels, toiletries, lamps, etc. “Adopt-A-Room” campaign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5486400" cy="367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28309" y="4343400"/>
            <a:ext cx="61103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I have been homeless since March 2005.</a:t>
            </a:r>
          </a:p>
          <a:p>
            <a:r>
              <a:rPr lang="en-US" sz="2400" dirty="0"/>
              <a:t>Having a home again I can not put into</a:t>
            </a:r>
          </a:p>
          <a:p>
            <a:r>
              <a:rPr lang="en-US" sz="2400" dirty="0"/>
              <a:t>mere words my feelings and thoughts;</a:t>
            </a:r>
          </a:p>
          <a:p>
            <a:r>
              <a:rPr lang="en-US" sz="2400" dirty="0"/>
              <a:t>but </a:t>
            </a:r>
            <a:r>
              <a:rPr lang="en-US" sz="2400" b="1" dirty="0">
                <a:solidFill>
                  <a:srgbClr val="FFFF00"/>
                </a:solidFill>
              </a:rPr>
              <a:t>it seems like I have survived my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own personal holocaust</a:t>
            </a:r>
            <a:r>
              <a:rPr lang="en-US" sz="2400" dirty="0"/>
              <a:t>.</a:t>
            </a:r>
          </a:p>
          <a:p>
            <a:r>
              <a:rPr lang="en-US" sz="2400" dirty="0"/>
              <a:t>– Joseph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640672"/>
            <a:ext cx="42672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514072" y="0"/>
            <a:ext cx="4629928" cy="67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It’s difficult to put into words </a:t>
            </a:r>
            <a:r>
              <a:rPr lang="en-US" sz="2400" dirty="0" smtClean="0"/>
              <a:t>the happiness </a:t>
            </a:r>
            <a:r>
              <a:rPr lang="en-US" sz="2400" dirty="0"/>
              <a:t>that surrounds El Carrillo!</a:t>
            </a:r>
          </a:p>
          <a:p>
            <a:r>
              <a:rPr lang="en-US" sz="2400" dirty="0"/>
              <a:t>Thank you so much for the </a:t>
            </a:r>
            <a:r>
              <a:rPr lang="en-US" sz="2400" dirty="0" smtClean="0"/>
              <a:t>opportunity to </a:t>
            </a:r>
            <a:r>
              <a:rPr lang="en-US" sz="2400" dirty="0"/>
              <a:t>become a viable part of society again  to feel like a person who can now work and come home to her own light switch</a:t>
            </a:r>
            <a:r>
              <a:rPr lang="en-US" sz="2400" b="1" dirty="0"/>
              <a:t>.  </a:t>
            </a:r>
            <a:r>
              <a:rPr lang="en-US" sz="2400" b="1" dirty="0">
                <a:solidFill>
                  <a:srgbClr val="FFFF00"/>
                </a:solidFill>
              </a:rPr>
              <a:t>I can come home and tell myself, “Good job!” instead of getting off of work and having no place to go other than my car</a:t>
            </a:r>
            <a:r>
              <a:rPr lang="en-US" sz="2400" dirty="0"/>
              <a:t>. I am so very thankful for this </a:t>
            </a:r>
            <a:r>
              <a:rPr lang="en-US" sz="2400" dirty="0" smtClean="0"/>
              <a:t>opportunity to </a:t>
            </a:r>
            <a:r>
              <a:rPr lang="en-US" sz="2400" dirty="0"/>
              <a:t>be a whole person </a:t>
            </a:r>
            <a:r>
              <a:rPr lang="en-US" sz="2400" dirty="0" smtClean="0"/>
              <a:t>again.  </a:t>
            </a:r>
            <a:r>
              <a:rPr lang="en-US" sz="2400" b="1" dirty="0" smtClean="0">
                <a:solidFill>
                  <a:srgbClr val="FFFF00"/>
                </a:solidFill>
              </a:rPr>
              <a:t>There’s </a:t>
            </a:r>
            <a:r>
              <a:rPr lang="en-US" sz="2400" b="1" dirty="0">
                <a:solidFill>
                  <a:srgbClr val="FFFF00"/>
                </a:solidFill>
              </a:rPr>
              <a:t>no place like home for my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weary soul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  <a:endParaRPr lang="en-US" sz="2400" dirty="0"/>
          </a:p>
          <a:p>
            <a:r>
              <a:rPr lang="en-US" sz="2400" dirty="0" smtClean="0"/>
              <a:t>          – </a:t>
            </a:r>
            <a:r>
              <a:rPr lang="en-US" sz="2400" dirty="0"/>
              <a:t>Cathy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3" b="15133"/>
          <a:stretch>
            <a:fillRect/>
          </a:stretch>
        </p:blipFill>
        <p:spPr>
          <a:xfrm>
            <a:off x="457200" y="990600"/>
            <a:ext cx="8229600" cy="2743200"/>
          </a:xfrm>
        </p:spPr>
      </p:pic>
      <p:sp>
        <p:nvSpPr>
          <p:cNvPr id="5" name="Rectangle 3"/>
          <p:cNvSpPr>
            <a:spLocks noGrp="1"/>
          </p:cNvSpPr>
          <p:nvPr>
            <p:ph type="body" sz="quarter" idx="12"/>
          </p:nvPr>
        </p:nvSpPr>
        <p:spPr bwMode="auto">
          <a:xfrm>
            <a:off x="457200" y="40386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>
            <a:normAutofit fontScale="92500" lnSpcReduction="20000"/>
          </a:bodyPr>
          <a:lstStyle/>
          <a:p>
            <a:pPr marL="327025" indent="-285750">
              <a:lnSpc>
                <a:spcPct val="150000"/>
              </a:lnSpc>
              <a:spcBef>
                <a:spcPts val="338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55 studios &amp; 1 </a:t>
            </a:r>
            <a:r>
              <a:rPr lang="en-US" dirty="0" smtClean="0">
                <a:solidFill>
                  <a:schemeClr val="tx1"/>
                </a:solidFill>
              </a:rPr>
              <a:t>two-bedroom </a:t>
            </a:r>
            <a:r>
              <a:rPr lang="en-US" dirty="0">
                <a:solidFill>
                  <a:schemeClr val="tx1"/>
                </a:solidFill>
              </a:rPr>
              <a:t>manager’s </a:t>
            </a:r>
            <a:r>
              <a:rPr lang="en-US" dirty="0" smtClean="0">
                <a:solidFill>
                  <a:schemeClr val="tx1"/>
                </a:solidFill>
              </a:rPr>
              <a:t>unit</a:t>
            </a:r>
            <a:endParaRPr lang="en-US" dirty="0">
              <a:solidFill>
                <a:schemeClr val="tx1"/>
              </a:solidFill>
            </a:endParaRPr>
          </a:p>
          <a:p>
            <a:pPr marL="327025" indent="-285750">
              <a:lnSpc>
                <a:spcPct val="150000"/>
              </a:lnSpc>
              <a:spcBef>
                <a:spcPts val="338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 New </a:t>
            </a:r>
            <a:r>
              <a:rPr lang="en-US" dirty="0" smtClean="0">
                <a:solidFill>
                  <a:schemeClr val="tx1"/>
                </a:solidFill>
              </a:rPr>
              <a:t>construction/Low Income Housing Tax </a:t>
            </a:r>
            <a:r>
              <a:rPr lang="en-US" dirty="0">
                <a:solidFill>
                  <a:schemeClr val="tx1"/>
                </a:solidFill>
              </a:rPr>
              <a:t>Credit project</a:t>
            </a:r>
          </a:p>
          <a:p>
            <a:pPr marL="327025" indent="-285750">
              <a:lnSpc>
                <a:spcPct val="150000"/>
              </a:lnSpc>
              <a:spcBef>
                <a:spcPts val="338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Permanent supportive housing for </a:t>
            </a:r>
            <a:r>
              <a:rPr lang="en-US" dirty="0" smtClean="0">
                <a:solidFill>
                  <a:schemeClr val="tx1"/>
                </a:solidFill>
              </a:rPr>
              <a:t>youth aging out of foster care, homeless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chemeClr val="tx1"/>
                </a:solidFill>
              </a:rPr>
              <a:t>very low income downtown workers</a:t>
            </a:r>
          </a:p>
          <a:p>
            <a:pPr marL="327025" indent="-285750">
              <a:lnSpc>
                <a:spcPct val="150000"/>
              </a:lnSpc>
              <a:spcBef>
                <a:spcPts val="338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Completed Construction – March 28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327025" indent="-285750">
              <a:lnSpc>
                <a:spcPct val="150000"/>
              </a:lnSpc>
              <a:spcBef>
                <a:spcPts val="338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100% Occupied on March 31st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7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7050"/>
            <a:ext cx="7315200" cy="580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3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6" y="0"/>
            <a:ext cx="5881688" cy="6858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7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 Downtown Workers – must work within designated area determined by the City – limit traffic impacts</a:t>
            </a:r>
          </a:p>
          <a:p>
            <a:r>
              <a:rPr lang="en-US" dirty="0" smtClean="0"/>
              <a:t>14 Transition Aged Youth – must have exited the foster care system within last 6 years and under 24 years of age, Section 8 FUP Vouchers for 18 months</a:t>
            </a:r>
          </a:p>
          <a:p>
            <a:r>
              <a:rPr lang="en-US" dirty="0" smtClean="0"/>
              <a:t>22 Special Needs</a:t>
            </a:r>
          </a:p>
          <a:p>
            <a:pPr lvl="1"/>
            <a:r>
              <a:rPr lang="en-US" dirty="0" smtClean="0"/>
              <a:t>5 transitioning from El Carrillo, HACSB’s 61 unit 	supportive affordable housing for the homeless</a:t>
            </a:r>
          </a:p>
          <a:p>
            <a:pPr lvl="1"/>
            <a:r>
              <a:rPr lang="en-US" dirty="0" smtClean="0"/>
              <a:t>5 graduating from 18-month dual diagnosis program for formerly homeless (Hotel de Riviera)</a:t>
            </a:r>
          </a:p>
          <a:p>
            <a:pPr lvl="1"/>
            <a:r>
              <a:rPr lang="en-US" dirty="0" smtClean="0"/>
              <a:t>5 from local homeless shelters (Casa Esperanza, 	</a:t>
            </a:r>
            <a:r>
              <a:rPr lang="en-US" dirty="0" err="1" smtClean="0"/>
              <a:t>Willbridge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6 from HACSB waiting list, disabled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5733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7" b="25087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4023360" cy="267223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400" y="381000"/>
            <a:ext cx="4023360" cy="2895600"/>
          </a:xfrm>
        </p:spPr>
        <p:txBody>
          <a:bodyPr/>
          <a:lstStyle/>
          <a:p>
            <a:r>
              <a:rPr lang="en-US" sz="2000" dirty="0" smtClean="0"/>
              <a:t>March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26, 2011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  </a:t>
            </a:r>
            <a:r>
              <a:rPr lang="en-US" dirty="0" smtClean="0"/>
              <a:t>Rooms adopted: $350/each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150 community volunteers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55 rooms furnished with 56 items each--linens, flatware, dishes, cookware, and donated art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85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Adopt-a-Room Day</a:t>
            </a:r>
          </a:p>
        </p:txBody>
      </p:sp>
    </p:spTree>
    <p:extLst>
      <p:ext uri="{BB962C8B-B14F-4D97-AF65-F5344CB8AC3E}">
        <p14:creationId xmlns:p14="http://schemas.microsoft.com/office/powerpoint/2010/main" val="21084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Artisan Court studio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232" y="1673412"/>
            <a:ext cx="82233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It is simply  unacceptable for  individuals, children, families </a:t>
            </a:r>
          </a:p>
          <a:p>
            <a:r>
              <a:rPr lang="en-US" sz="2800" i="1" dirty="0" smtClean="0"/>
              <a:t>and our nation’s Veterans to be faced with homelessness in this country.</a:t>
            </a:r>
          </a:p>
          <a:p>
            <a:endParaRPr lang="en-US" sz="2800" dirty="0"/>
          </a:p>
          <a:p>
            <a:pPr algn="ctr"/>
            <a:r>
              <a:rPr lang="en-US" sz="2800" dirty="0" smtClean="0"/>
              <a:t>				President Obama</a:t>
            </a:r>
            <a:br>
              <a:rPr lang="en-US" sz="2800" dirty="0" smtClean="0"/>
            </a:br>
            <a:r>
              <a:rPr lang="en-US" sz="2800" dirty="0" smtClean="0"/>
              <a:t>				June 18,  2009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73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3403823"/>
            <a:ext cx="4023360" cy="3017520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Images of studio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of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Create Culture of Recovery </a:t>
            </a:r>
            <a:r>
              <a:rPr lang="en-US" sz="2800" dirty="0" smtClean="0"/>
              <a:t>(from culture </a:t>
            </a:r>
            <a:r>
              <a:rPr lang="en-US" sz="2800" dirty="0"/>
              <a:t>of </a:t>
            </a:r>
            <a:r>
              <a:rPr lang="en-US" sz="2800" dirty="0" smtClean="0"/>
              <a:t>homelessness)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dirty="0"/>
              <a:t>Once housed, different culture required for sustainability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Focus on social valorization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Build Community at </a:t>
            </a:r>
            <a:r>
              <a:rPr lang="en-US" sz="2800" dirty="0" smtClean="0"/>
              <a:t>Artisan Court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Support </a:t>
            </a:r>
            <a:r>
              <a:rPr lang="en-US" sz="2800" dirty="0"/>
              <a:t>Individual Needs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Variety of program models available on-site, either through </a:t>
            </a:r>
            <a:r>
              <a:rPr lang="en-US" dirty="0" err="1" smtClean="0"/>
              <a:t>PathPoint</a:t>
            </a:r>
            <a:r>
              <a:rPr lang="en-US" dirty="0" smtClean="0"/>
              <a:t>, Youth &amp; Family Services or local agencies invited to offer programs on-site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1086040" y="114293"/>
            <a:ext cx="6757806" cy="506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4787944"/>
            <a:ext cx="7467600" cy="18812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/>
              <a:t>“I’ve got everything I ever wanted, a bed…everything.  This means a brand new beginning and a new future for my life.  </a:t>
            </a:r>
            <a:r>
              <a:rPr lang="en-US" sz="2400" b="1" dirty="0">
                <a:solidFill>
                  <a:srgbClr val="FFFF00"/>
                </a:solidFill>
              </a:rPr>
              <a:t>I’ve been outside for forty years…this is the beginning of beautifulness.  This is mine, this is mine.  I can’t believe I have a place to go tonight</a:t>
            </a:r>
            <a:r>
              <a:rPr lang="en-US" sz="2400" dirty="0"/>
              <a:t>.”—Mike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1" r="5721"/>
          <a:stretch>
            <a:fillRect/>
          </a:stretch>
        </p:blipFill>
        <p:spPr>
          <a:xfrm>
            <a:off x="914400" y="20014"/>
            <a:ext cx="7467600" cy="560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5600699"/>
            <a:ext cx="7467600" cy="112644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/>
              <a:t>“This means a start for me. Anything before this day doesn’t mean anything. Today is my new year!”—</a:t>
            </a:r>
            <a:r>
              <a:rPr lang="en-US" sz="2400" dirty="0" err="1"/>
              <a:t>Le’Andra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Housing Authority Tools and Developments Promoting “Housing First”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Housing Choice Vouchers (aka Section 8) – Project Based and Tenant Based</a:t>
            </a:r>
          </a:p>
          <a:p>
            <a:pPr lvl="1"/>
            <a:r>
              <a:rPr lang="en-US" sz="2000" dirty="0" smtClean="0"/>
              <a:t>Important and often needed revenue stream for actual projects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VASH </a:t>
            </a:r>
            <a:r>
              <a:rPr lang="en-US" b="1" dirty="0">
                <a:solidFill>
                  <a:srgbClr val="FFFF00"/>
                </a:solidFill>
              </a:rPr>
              <a:t>Vouchers</a:t>
            </a:r>
          </a:p>
          <a:p>
            <a:pPr lvl="1"/>
            <a:r>
              <a:rPr lang="en-US" sz="2000" b="1" dirty="0" smtClean="0">
                <a:solidFill>
                  <a:srgbClr val="FFFF00"/>
                </a:solidFill>
              </a:rPr>
              <a:t>Local preferences targeting the homeless / Create local preference for those on the Vulnerability Index List</a:t>
            </a:r>
          </a:p>
          <a:p>
            <a:r>
              <a:rPr lang="en-US" sz="2000" dirty="0" smtClean="0"/>
              <a:t>Shelter Plus Care &amp; and Other </a:t>
            </a:r>
            <a:r>
              <a:rPr lang="en-US" sz="2000" dirty="0" err="1" smtClean="0"/>
              <a:t>CoC</a:t>
            </a:r>
            <a:r>
              <a:rPr lang="en-US" sz="2000" dirty="0" smtClean="0"/>
              <a:t> grants programs</a:t>
            </a:r>
          </a:p>
          <a:p>
            <a:r>
              <a:rPr lang="en-US" sz="2000" dirty="0" smtClean="0"/>
              <a:t>HOME--Implementing a HOME funded Tenant Based Rental Assistance Program targeting the homeless</a:t>
            </a:r>
          </a:p>
          <a:p>
            <a:pPr lvl="1"/>
            <a:r>
              <a:rPr lang="en-US" sz="2000" dirty="0" smtClean="0"/>
              <a:t>Sonoma County example</a:t>
            </a:r>
          </a:p>
          <a:p>
            <a:pPr lvl="1"/>
            <a:r>
              <a:rPr lang="en-US" sz="2000" dirty="0" smtClean="0"/>
              <a:t>Current effort with City of Santa Barbara</a:t>
            </a:r>
          </a:p>
          <a:p>
            <a:r>
              <a:rPr lang="en-US" sz="2000" dirty="0" smtClean="0"/>
              <a:t>Transitional Assistance Program (TAP)</a:t>
            </a:r>
          </a:p>
          <a:p>
            <a:pPr lvl="1"/>
            <a:r>
              <a:rPr lang="en-US" sz="2000" dirty="0" smtClean="0"/>
              <a:t> Ensuring appropriate outreach and support to homeless</a:t>
            </a:r>
          </a:p>
          <a:p>
            <a:r>
              <a:rPr lang="en-US" sz="2000" dirty="0" smtClean="0"/>
              <a:t>Actual projects that are or can be Housing First models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Week – what we did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ver 500 volunteers across the county  attempted to survey everyone found on the streets and in the shelters</a:t>
            </a:r>
          </a:p>
          <a:p>
            <a:r>
              <a:rPr lang="en-US" dirty="0" smtClean="0"/>
              <a:t>Gave them an option to complete the Vulnerability Index Survey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0711" y="2480645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0A38-B2DE-B040-B6F6-7B66C7F8536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Ground Santa Barbara Results</a:t>
            </a:r>
            <a:endParaRPr lang="en-US" dirty="0"/>
          </a:p>
        </p:txBody>
      </p:sp>
      <p:pic>
        <p:nvPicPr>
          <p:cNvPr id="5" name="Content Placeholder 4" descr="P101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0" y="1828800"/>
            <a:ext cx="4026575" cy="4297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1,536 people encountered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1,143 Surveys Completed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932 (82%) vulnerable with high mortality risk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0A38-B2DE-B040-B6F6-7B66C7F8536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Situation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051294"/>
              </p:ext>
            </p:extLst>
          </p:nvPr>
        </p:nvGraphicFramePr>
        <p:xfrm>
          <a:off x="179292" y="1928906"/>
          <a:ext cx="3783017" cy="3881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645732"/>
                <a:gridCol w="819563"/>
                <a:gridCol w="13177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Reported</a:t>
                      </a:r>
                      <a:r>
                        <a:rPr lang="en-US" baseline="0" dirty="0" smtClean="0"/>
                        <a:t> Staying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% of eligible surveys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Vehicle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Doubled</a:t>
                      </a:r>
                      <a:r>
                        <a:rPr lang="en-US" baseline="0" dirty="0" smtClean="0"/>
                        <a:t> 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Transitional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36755799"/>
              </p:ext>
            </p:extLst>
          </p:nvPr>
        </p:nvGraphicFramePr>
        <p:xfrm>
          <a:off x="4110253" y="1595290"/>
          <a:ext cx="5033747" cy="352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0A38-B2DE-B040-B6F6-7B66C7F8536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6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Demographics…cont.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0A38-B2DE-B040-B6F6-7B66C7F85369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429605"/>
              </p:ext>
            </p:extLst>
          </p:nvPr>
        </p:nvGraphicFramePr>
        <p:xfrm>
          <a:off x="610677" y="1830088"/>
          <a:ext cx="4255658" cy="1828800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2914204"/>
                <a:gridCol w="1341454"/>
              </a:tblGrid>
              <a:tr h="276227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</a:tr>
              <a:tr h="276227">
                <a:tc>
                  <a:txBody>
                    <a:bodyPr/>
                    <a:lstStyle/>
                    <a:p>
                      <a:r>
                        <a:rPr lang="en-US" dirty="0" smtClean="0"/>
                        <a:t>Oldest Individual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</a:tr>
              <a:tr h="276227">
                <a:tc>
                  <a:txBody>
                    <a:bodyPr/>
                    <a:lstStyle/>
                    <a:p>
                      <a:r>
                        <a:rPr lang="en-US" dirty="0" smtClean="0"/>
                        <a:t>Youngest</a:t>
                      </a:r>
                      <a:r>
                        <a:rPr lang="en-US" baseline="0" dirty="0" smtClean="0"/>
                        <a:t> individual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 </a:t>
                      </a:r>
                      <a:endParaRPr lang="en-US" dirty="0"/>
                    </a:p>
                  </a:txBody>
                  <a:tcPr/>
                </a:tc>
              </a:tr>
              <a:tr h="276227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Time Homeless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 years</a:t>
                      </a:r>
                      <a:endParaRPr lang="en-US" dirty="0"/>
                    </a:p>
                  </a:txBody>
                  <a:tcPr/>
                </a:tc>
              </a:tr>
              <a:tr h="276227">
                <a:tc>
                  <a:txBody>
                    <a:bodyPr/>
                    <a:lstStyle/>
                    <a:p>
                      <a:r>
                        <a:rPr lang="en-US" dirty="0" smtClean="0"/>
                        <a:t>Foster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65793" y="3822509"/>
            <a:ext cx="2278207" cy="1661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* Cost of Incarceration:  Jail (daily rate:  $77/day with average length of stay of 20 days.  Prison:  Average cost per prisoner per year $45,000.  Average length of stay 15 months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838323"/>
              </p:ext>
            </p:extLst>
          </p:nvPr>
        </p:nvGraphicFramePr>
        <p:xfrm>
          <a:off x="610677" y="4001142"/>
          <a:ext cx="6096000" cy="1752600"/>
        </p:xfrm>
        <a:graphic>
          <a:graphicData uri="http://schemas.openxmlformats.org/drawingml/2006/table">
            <a:tbl>
              <a:tblPr firstRow="1" lastRow="1" bandRow="1">
                <a:tableStyleId>{10A1B5D5-9B99-4C35-A422-299274C87663}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Incarceration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% of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Cost 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$1,111,880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$12,487,500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Cost of Incarcerations *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$13,599,380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3540" y="5709228"/>
            <a:ext cx="6152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Source: CA </a:t>
            </a:r>
            <a:r>
              <a:rPr lang="en-US" sz="1400" dirty="0" err="1"/>
              <a:t>Dept</a:t>
            </a:r>
            <a:r>
              <a:rPr lang="en-US" sz="1400" dirty="0"/>
              <a:t> of Corrections and Rehabilitation and Bureau of Justice Statistic</a:t>
            </a:r>
          </a:p>
        </p:txBody>
      </p:sp>
    </p:spTree>
    <p:extLst>
      <p:ext uri="{BB962C8B-B14F-4D97-AF65-F5344CB8AC3E}">
        <p14:creationId xmlns:p14="http://schemas.microsoft.com/office/powerpoint/2010/main" val="29339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"/>
            <a:ext cx="7583488" cy="1345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Sub-population:</a:t>
            </a:r>
            <a:br>
              <a:rPr lang="en-US" sz="3200" dirty="0" smtClean="0"/>
            </a:br>
            <a:r>
              <a:rPr lang="en-US" sz="3200" dirty="0" smtClean="0"/>
              <a:t>Family Survey Demographics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1521962"/>
              </p:ext>
            </p:extLst>
          </p:nvPr>
        </p:nvGraphicFramePr>
        <p:xfrm>
          <a:off x="199739" y="1600200"/>
          <a:ext cx="4190999" cy="5148019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2751057"/>
                <a:gridCol w="14399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Total Surveys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134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Vulnerable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 (97%)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Time homeless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1.8 years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Age of HOH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32.9</a:t>
                      </a:r>
                      <a:endParaRPr lang="en-US" dirty="0"/>
                    </a:p>
                  </a:txBody>
                  <a:tcPr marL="44873" marR="44873"/>
                </a:tc>
              </a:tr>
              <a:tr h="1373579"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r>
                        <a:rPr lang="en-US" baseline="0" dirty="0" smtClean="0"/>
                        <a:t> of Head of Household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Males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Females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r>
                        <a:rPr lang="en-US" dirty="0" smtClean="0"/>
                        <a:t>27   (20.77%)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103 (79.23%)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Currently</a:t>
                      </a:r>
                      <a:r>
                        <a:rPr lang="en-US" baseline="0" dirty="0" smtClean="0"/>
                        <a:t> Pregnant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 (7.69%)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Adult</a:t>
                      </a:r>
                      <a:r>
                        <a:rPr lang="en-US" baseline="0" dirty="0" smtClean="0"/>
                        <a:t> reported victim of sex abuse as a 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 (35.38%)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Victims of Domestic</a:t>
                      </a:r>
                      <a:r>
                        <a:rPr lang="en-US" baseline="0" dirty="0" smtClean="0"/>
                        <a:t> Violence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 (53.08%)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Victim</a:t>
                      </a:r>
                      <a:r>
                        <a:rPr lang="en-US" baseline="0" dirty="0" smtClean="0"/>
                        <a:t> of Violent Attack since homeless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 (12.31%)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1162086"/>
              </p:ext>
            </p:extLst>
          </p:nvPr>
        </p:nvGraphicFramePr>
        <p:xfrm>
          <a:off x="4648199" y="1794390"/>
          <a:ext cx="4038600" cy="1752600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2675860"/>
                <a:gridCol w="13627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Children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221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</a:t>
                      </a:r>
                      <a:r>
                        <a:rPr lang="en-US" baseline="0" dirty="0" smtClean="0"/>
                        <a:t> &lt; 1 year old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 ages 1 to 5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</a:t>
                      </a:r>
                      <a:r>
                        <a:rPr lang="en-US" baseline="0" dirty="0" smtClean="0"/>
                        <a:t> w/ serious medical condition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0A38-B2DE-B040-B6F6-7B66C7F8536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2753"/>
            <a:ext cx="8534399" cy="1283167"/>
          </a:xfrm>
        </p:spPr>
        <p:txBody>
          <a:bodyPr/>
          <a:lstStyle/>
          <a:p>
            <a:r>
              <a:rPr lang="en-US" sz="2800" dirty="0" smtClean="0"/>
              <a:t>The setting…</a:t>
            </a:r>
            <a:br>
              <a:rPr lang="en-US" sz="2800" dirty="0" smtClean="0"/>
            </a:br>
            <a:r>
              <a:rPr lang="en-US" sz="2800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Santa </a:t>
            </a:r>
            <a:r>
              <a:rPr lang="en-US" sz="28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arbara </a:t>
            </a:r>
            <a:r>
              <a:rPr lang="en-US" sz="28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ommunity</a:t>
            </a:r>
            <a:endParaRPr lang="en-US" sz="2800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02481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200,000 population – Santa Barbara </a:t>
            </a:r>
            <a:r>
              <a:rPr lang="en-US" sz="11200" u="sng" dirty="0" smtClean="0"/>
              <a:t>south coast</a:t>
            </a:r>
          </a:p>
          <a:p>
            <a:r>
              <a:rPr lang="en-US" sz="11200" dirty="0" smtClean="0"/>
              <a:t>$800,000 median home price</a:t>
            </a:r>
          </a:p>
          <a:p>
            <a:r>
              <a:rPr lang="en-US" sz="11200" dirty="0" smtClean="0"/>
              <a:t>$74,000 family of 4 median income</a:t>
            </a:r>
          </a:p>
          <a:p>
            <a:pPr>
              <a:lnSpc>
                <a:spcPct val="120000"/>
              </a:lnSpc>
            </a:pPr>
            <a:r>
              <a:rPr lang="en-US" sz="11200" dirty="0" smtClean="0"/>
              <a:t>Translates to one of lowest housing affordability indexes in the Nation </a:t>
            </a:r>
          </a:p>
          <a:p>
            <a:r>
              <a:rPr lang="en-US" sz="11200" dirty="0" smtClean="0"/>
              <a:t>$1,550/month median 2-bedroom apartment rent</a:t>
            </a:r>
          </a:p>
          <a:p>
            <a:r>
              <a:rPr lang="en-US" sz="11200" dirty="0" smtClean="0"/>
              <a:t>Estimated homeless population - 3,000 to 6,000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-395288">
              <a:buFont typeface="Arial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43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Sub-Population:</a:t>
            </a:r>
            <a:br>
              <a:rPr lang="en-US" dirty="0" smtClean="0"/>
            </a:br>
            <a:r>
              <a:rPr lang="en-US" dirty="0" smtClean="0"/>
              <a:t>Family Surveys…cont.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9009047"/>
              </p:ext>
            </p:extLst>
          </p:nvPr>
        </p:nvGraphicFramePr>
        <p:xfrm>
          <a:off x="457200" y="1600200"/>
          <a:ext cx="4038600" cy="2865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</a:t>
                      </a:r>
                      <a:r>
                        <a:rPr lang="en-US" baseline="0" dirty="0" smtClean="0"/>
                        <a:t>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Cuyama</a:t>
                      </a:r>
                      <a:r>
                        <a:rPr lang="en-US" dirty="0" smtClean="0"/>
                        <a:t> Valley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Isla Vista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Lompoc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Santa Barbara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Santa Maria/</a:t>
                      </a:r>
                      <a:r>
                        <a:rPr lang="en-US" dirty="0" err="1" smtClean="0"/>
                        <a:t>Orcutt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8491546"/>
              </p:ext>
            </p:extLst>
          </p:nvPr>
        </p:nvGraphicFramePr>
        <p:xfrm>
          <a:off x="5020524" y="1600200"/>
          <a:ext cx="3666276" cy="2966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37743"/>
                <a:gridCol w="16285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Currently Staying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Doubled 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Streets-Outdoors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Transitional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Vehicle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0A38-B2DE-B040-B6F6-7B66C7F8536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FDD28-926F-BC4B-ABA6-DEA00629E63F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31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22250" y="1258888"/>
            <a:ext cx="396875" cy="4554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All Conditions</a:t>
            </a:r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192088" y="1371600"/>
          <a:ext cx="9002712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hart" r:id="rId4" imgW="9239402" imgH="4829251" progId="Excel.Sheet.8">
                  <p:embed/>
                </p:oleObj>
              </mc:Choice>
              <mc:Fallback>
                <p:oleObj name="Chart" r:id="rId4" imgW="9239402" imgH="4829251" progId="Excel.Sheet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1371600"/>
                        <a:ext cx="9002712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8BF14-6C80-7F48-89AC-62B04A705991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32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Findings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96290"/>
            <a:ext cx="7961313" cy="4677497"/>
          </a:xfrm>
        </p:spPr>
        <p:txBody>
          <a:bodyPr/>
          <a:lstStyle/>
          <a:p>
            <a:pPr eaLnBrk="1" hangingPunct="1">
              <a:spcBef>
                <a:spcPct val="80000"/>
              </a:spcBef>
              <a:defRPr/>
            </a:pPr>
            <a:r>
              <a:rPr lang="en-US" sz="2200" dirty="0" smtClean="0">
                <a:cs typeface="+mn-cs"/>
              </a:rPr>
              <a:t>High self reported rates of mental illness and substance use</a:t>
            </a:r>
          </a:p>
          <a:p>
            <a:pPr eaLnBrk="1" hangingPunct="1">
              <a:spcBef>
                <a:spcPct val="80000"/>
              </a:spcBef>
              <a:defRPr/>
            </a:pPr>
            <a:r>
              <a:rPr lang="en-US" sz="2200" dirty="0" smtClean="0">
                <a:cs typeface="+mn-cs"/>
              </a:rPr>
              <a:t>Significant levels of disease burden, both chronic conditions and infectious diseases</a:t>
            </a:r>
          </a:p>
          <a:p>
            <a:pPr eaLnBrk="1" hangingPunct="1">
              <a:spcBef>
                <a:spcPct val="80000"/>
              </a:spcBef>
              <a:defRPr/>
            </a:pPr>
            <a:r>
              <a:rPr lang="en-US" sz="2200" dirty="0" smtClean="0">
                <a:cs typeface="+mn-cs"/>
              </a:rPr>
              <a:t>High levels of illnesses specific to homelessness, such as weather related impacts and exposure to violence</a:t>
            </a:r>
          </a:p>
          <a:p>
            <a:pPr eaLnBrk="1" hangingPunct="1">
              <a:spcBef>
                <a:spcPct val="80000"/>
              </a:spcBef>
              <a:defRPr/>
            </a:pPr>
            <a:r>
              <a:rPr lang="en-US" sz="2200" dirty="0" smtClean="0">
                <a:cs typeface="+mn-cs"/>
              </a:rPr>
              <a:t>Findings correlate with Homeless Death Review Report as well as national statistics.</a:t>
            </a:r>
          </a:p>
          <a:p>
            <a:pPr eaLnBrk="1" hangingPunct="1">
              <a:spcBef>
                <a:spcPct val="80000"/>
              </a:spcBef>
              <a:defRPr/>
            </a:pPr>
            <a:r>
              <a:rPr lang="en-US" sz="2200" b="1" dirty="0" smtClean="0">
                <a:cs typeface="+mn-cs"/>
              </a:rPr>
              <a:t>Total reported Emergency Room visits of </a:t>
            </a:r>
            <a:br>
              <a:rPr lang="en-US" sz="2200" b="1" dirty="0" smtClean="0">
                <a:cs typeface="+mn-cs"/>
              </a:rPr>
            </a:br>
            <a:r>
              <a:rPr lang="en-US" sz="2200" b="1" dirty="0" smtClean="0">
                <a:cs typeface="+mn-cs"/>
              </a:rPr>
              <a:t>326 and hospitalizations of 405 annually, </a:t>
            </a:r>
            <a:br>
              <a:rPr lang="en-US" sz="2200" b="1" dirty="0" smtClean="0">
                <a:cs typeface="+mn-cs"/>
              </a:rPr>
            </a:br>
            <a:r>
              <a:rPr lang="en-US" sz="2200" b="1" dirty="0" smtClean="0">
                <a:cs typeface="+mn-cs"/>
              </a:rPr>
              <a:t>with an estimated cost of almost $3 million</a:t>
            </a:r>
          </a:p>
          <a:p>
            <a:pPr eaLnBrk="1" hangingPunct="1">
              <a:spcBef>
                <a:spcPct val="80000"/>
              </a:spcBef>
              <a:defRPr/>
            </a:pPr>
            <a:endParaRPr lang="en-US" sz="2200" dirty="0" smtClean="0">
              <a:cs typeface="+mn-cs"/>
            </a:endParaRPr>
          </a:p>
        </p:txBody>
      </p:sp>
      <p:pic>
        <p:nvPicPr>
          <p:cNvPr id="11268" name="Picture 7" descr="Homeless Ki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4922838"/>
            <a:ext cx="2581275" cy="1935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0A38-B2DE-B040-B6F6-7B66C7F8536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Explosion 1 2"/>
          <p:cNvSpPr/>
          <p:nvPr/>
        </p:nvSpPr>
        <p:spPr>
          <a:xfrm>
            <a:off x="856443" y="812253"/>
            <a:ext cx="7530788" cy="4858750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We have already housed 56 from the Vulnerability Index…and we have a very tight rental market!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4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we need to reach our 100 housed goal: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</a:t>
            </a:r>
            <a:r>
              <a:rPr lang="en-US" b="1" dirty="0" smtClean="0"/>
              <a:t>andlord community  - </a:t>
            </a:r>
            <a:r>
              <a:rPr lang="en-US" dirty="0" smtClean="0"/>
              <a:t>must commit units and preferences for those most at risk.</a:t>
            </a:r>
          </a:p>
          <a:p>
            <a:r>
              <a:rPr lang="en-US" b="1" dirty="0" smtClean="0"/>
              <a:t>Service Providers </a:t>
            </a:r>
            <a:r>
              <a:rPr lang="en-US" dirty="0" smtClean="0"/>
              <a:t>must commit to working together – combining small resources will translate into larger resources.</a:t>
            </a:r>
          </a:p>
          <a:p>
            <a:r>
              <a:rPr lang="en-US" b="1" dirty="0" smtClean="0"/>
              <a:t>Faith Community </a:t>
            </a:r>
            <a:r>
              <a:rPr lang="en-US" dirty="0" smtClean="0"/>
              <a:t>– can help with the 100 Housed project and empowerment committees</a:t>
            </a:r>
          </a:p>
          <a:p>
            <a:r>
              <a:rPr lang="en-US" b="1" dirty="0" smtClean="0"/>
              <a:t>Business Community </a:t>
            </a:r>
            <a:r>
              <a:rPr lang="en-US" dirty="0" smtClean="0"/>
              <a:t>– stay involved and be a part of the solution offer resources and assistance.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0A38-B2DE-B040-B6F6-7B66C7F8536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If we are to we have the word </a:t>
            </a:r>
            <a:r>
              <a:rPr lang="en-US" sz="3600" b="1" i="1" dirty="0" smtClean="0">
                <a:solidFill>
                  <a:srgbClr val="FFFF00"/>
                </a:solidFill>
              </a:rPr>
              <a:t>“Authority” </a:t>
            </a:r>
            <a:r>
              <a:rPr lang="en-US" sz="3600" b="1" dirty="0" smtClean="0"/>
              <a:t>in our name – then we must be the </a:t>
            </a:r>
            <a:r>
              <a:rPr lang="en-US" sz="3600" b="1" dirty="0" smtClean="0">
                <a:solidFill>
                  <a:srgbClr val="FFFF00"/>
                </a:solidFill>
              </a:rPr>
              <a:t>AUTHORITY</a:t>
            </a:r>
            <a:r>
              <a:rPr lang="en-US" sz="3600" b="1" dirty="0" smtClean="0"/>
              <a:t> with regard to housing the most vulnerable – this includes homeless individuals and families.</a:t>
            </a:r>
          </a:p>
        </p:txBody>
      </p:sp>
    </p:spTree>
    <p:extLst>
      <p:ext uri="{BB962C8B-B14F-4D97-AF65-F5344CB8AC3E}">
        <p14:creationId xmlns:p14="http://schemas.microsoft.com/office/powerpoint/2010/main" val="23015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Thought…</a:t>
            </a:r>
            <a:r>
              <a:rPr lang="en-US" sz="2000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75" y="1828800"/>
            <a:ext cx="8461740" cy="48468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Possible Responses by Housing Authorities:</a:t>
            </a:r>
            <a:endParaRPr lang="en-US" sz="3300" b="1" dirty="0"/>
          </a:p>
          <a:p>
            <a:pPr marL="457200" indent="-457200">
              <a:buAutoNum type="arabicPeriod"/>
            </a:pPr>
            <a:r>
              <a:rPr lang="en-US" sz="3300" b="1" dirty="0"/>
              <a:t>Commit a portion of </a:t>
            </a:r>
            <a:r>
              <a:rPr lang="en-US" sz="3300" b="1" dirty="0" smtClean="0"/>
              <a:t>the PHA’s Voucher allocation </a:t>
            </a:r>
            <a:r>
              <a:rPr lang="en-US" sz="3300" b="1" dirty="0"/>
              <a:t>through preferences and/or set-asides</a:t>
            </a:r>
          </a:p>
          <a:p>
            <a:pPr marL="457200" indent="-457200">
              <a:buAutoNum type="arabicPeriod"/>
            </a:pPr>
            <a:r>
              <a:rPr lang="en-US" sz="3300" b="1" dirty="0"/>
              <a:t>Project Base </a:t>
            </a:r>
            <a:r>
              <a:rPr lang="en-US" sz="3300" b="1" dirty="0" smtClean="0"/>
              <a:t>vouchers with sponsors/landlords serving </a:t>
            </a:r>
            <a:r>
              <a:rPr lang="en-US" sz="3300" b="1" dirty="0"/>
              <a:t>the </a:t>
            </a:r>
            <a:r>
              <a:rPr lang="en-US" sz="3300" b="1" dirty="0" smtClean="0"/>
              <a:t>homeless </a:t>
            </a:r>
            <a:endParaRPr lang="en-US" sz="3300" b="1" dirty="0"/>
          </a:p>
          <a:p>
            <a:pPr marL="457200" indent="-457200">
              <a:buAutoNum type="arabicPeriod"/>
            </a:pPr>
            <a:r>
              <a:rPr lang="en-US" sz="3300" b="1" dirty="0" smtClean="0"/>
              <a:t>Join us as a </a:t>
            </a:r>
            <a:r>
              <a:rPr lang="en-US" sz="3300" b="1" dirty="0"/>
              <a:t>leader in </a:t>
            </a:r>
            <a:r>
              <a:rPr lang="en-US" sz="3300" b="1" dirty="0" smtClean="0"/>
              <a:t>our </a:t>
            </a:r>
            <a:r>
              <a:rPr lang="en-US" sz="3300" b="1" dirty="0"/>
              <a:t>community/partner with </a:t>
            </a:r>
            <a:r>
              <a:rPr lang="en-US" sz="3300" b="1" dirty="0" smtClean="0"/>
              <a:t>us to </a:t>
            </a:r>
            <a:r>
              <a:rPr lang="en-US" sz="3300" b="1" dirty="0"/>
              <a:t>make a demonstrable difference in reducing homelessness – </a:t>
            </a:r>
            <a:r>
              <a:rPr lang="en-US" sz="3300" b="1" dirty="0" smtClean="0"/>
              <a:t>The PHA will </a:t>
            </a:r>
            <a:r>
              <a:rPr lang="en-US" sz="3300" b="1" dirty="0"/>
              <a:t>be </a:t>
            </a:r>
            <a:r>
              <a:rPr lang="en-US" sz="3300" b="1" dirty="0" smtClean="0"/>
              <a:t>a super hero </a:t>
            </a:r>
            <a:r>
              <a:rPr lang="en-US" sz="3300" b="1" dirty="0"/>
              <a:t>– saving </a:t>
            </a:r>
            <a:r>
              <a:rPr lang="en-US" sz="3300" b="1" dirty="0" smtClean="0"/>
              <a:t>lives</a:t>
            </a:r>
            <a:endParaRPr lang="en-US" sz="3300" b="1" dirty="0"/>
          </a:p>
          <a:p>
            <a:pPr marL="457200" indent="-457200">
              <a:buAutoNum type="arabicPeriod"/>
            </a:pPr>
            <a:r>
              <a:rPr lang="en-US" sz="3300" b="1" dirty="0"/>
              <a:t>JOIN and endorse the 100K HOMES Campaign – put the vulnerability index survey to work in your </a:t>
            </a:r>
            <a:r>
              <a:rPr lang="en-US" sz="3300" b="1" dirty="0" smtClean="0"/>
              <a:t>community</a:t>
            </a:r>
          </a:p>
          <a:p>
            <a:pPr marL="457200" indent="-457200">
              <a:buAutoNum type="arabicPeriod"/>
            </a:pPr>
            <a:r>
              <a:rPr lang="en-US" sz="3300" b="1" dirty="0" smtClean="0"/>
              <a:t>Recognize HUD’s commitment to new resources to end homelessness and their expectation for PHA participation </a:t>
            </a:r>
            <a:endParaRPr lang="en-US" sz="33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setting…</a:t>
            </a:r>
            <a:r>
              <a:rPr lang="en-US" sz="2400" i="1" cap="none" dirty="0" smtClean="0"/>
              <a:t>continued</a:t>
            </a:r>
            <a:endParaRPr lang="en-US" sz="2400" i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603169"/>
            <a:ext cx="8146472" cy="5023261"/>
          </a:xfrm>
        </p:spPr>
        <p:txBody>
          <a:bodyPr>
            <a:normAutofit fontScale="92500" lnSpcReduction="10000"/>
          </a:bodyPr>
          <a:lstStyle/>
          <a:p>
            <a:pPr marL="457200" lvl="1" indent="-395288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County 2009 Report: Homelessness having </a:t>
            </a:r>
            <a:r>
              <a:rPr lang="en-US" sz="2800" dirty="0"/>
              <a:t>$36 million per year financial </a:t>
            </a:r>
            <a:r>
              <a:rPr lang="en-US" sz="2800" dirty="0" smtClean="0"/>
              <a:t>impact—health care, criminal justice, social services, etc. </a:t>
            </a:r>
          </a:p>
          <a:p>
            <a:pPr marL="61912" lvl="1" indent="0">
              <a:spcBef>
                <a:spcPts val="0"/>
              </a:spcBef>
              <a:buNone/>
            </a:pPr>
            <a:endParaRPr lang="en-US" sz="2800" dirty="0"/>
          </a:p>
          <a:p>
            <a:pPr marL="457200" lvl="1" indent="-395288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Past 30 years, over 600 downtown SRO’s lost due to redevelopment activity -- private demolition and  </a:t>
            </a:r>
            <a:r>
              <a:rPr lang="en-US" sz="2800" dirty="0"/>
              <a:t>conversion to tourist </a:t>
            </a:r>
            <a:r>
              <a:rPr lang="en-US" sz="2800" dirty="0" smtClean="0"/>
              <a:t>hotels</a:t>
            </a:r>
          </a:p>
          <a:p>
            <a:pPr marL="61912" lvl="1" indent="0">
              <a:spcBef>
                <a:spcPts val="0"/>
              </a:spcBef>
              <a:buNone/>
            </a:pPr>
            <a:endParaRPr lang="en-US" sz="2800" dirty="0"/>
          </a:p>
          <a:p>
            <a:pPr marL="457200" lvl="1" indent="-395288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Annually, 30-40 </a:t>
            </a:r>
            <a:r>
              <a:rPr lang="en-US" sz="2800" dirty="0"/>
              <a:t>youth age out of foster </a:t>
            </a:r>
            <a:r>
              <a:rPr lang="en-US" sz="2800" dirty="0" smtClean="0"/>
              <a:t>care in SB County and 65% have no place to live</a:t>
            </a:r>
          </a:p>
          <a:p>
            <a:pPr marL="457200" lvl="1" indent="-395288">
              <a:spcBef>
                <a:spcPts val="0"/>
              </a:spcBef>
              <a:buFont typeface="Arial" pitchFamily="34" charset="0"/>
              <a:buChar char="•"/>
            </a:pPr>
            <a:endParaRPr lang="en-US" sz="2800" dirty="0" smtClean="0"/>
          </a:p>
          <a:p>
            <a:pPr marL="457200" lvl="1" indent="-395288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32</a:t>
            </a:r>
            <a:r>
              <a:rPr lang="en-US" sz="2800" dirty="0"/>
              <a:t>% of youth emancipating in SB County are homeless within 6 months (2007 Grand Jury </a:t>
            </a:r>
            <a:r>
              <a:rPr lang="en-US" sz="2800" dirty="0" smtClean="0"/>
              <a:t>Report)</a:t>
            </a:r>
          </a:p>
          <a:p>
            <a:pPr marL="61912" lvl="1" indent="0"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373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0" y="533400"/>
            <a:ext cx="838925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9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Resources </a:t>
            </a:r>
            <a:r>
              <a:rPr lang="en-US" sz="2800" dirty="0" err="1" smtClean="0"/>
              <a:t>HACSb</a:t>
            </a:r>
            <a:r>
              <a:rPr lang="en-US" sz="2800" dirty="0" smtClean="0"/>
              <a:t> has Committed to reducing homelessness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733798"/>
            <a:ext cx="7583488" cy="464325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Created development targeted for permanent supportive housing for the homeless</a:t>
            </a:r>
          </a:p>
          <a:p>
            <a:r>
              <a:rPr lang="en-US" b="1" dirty="0" smtClean="0"/>
              <a:t>Section 8 – Housing Choice Voucher Program</a:t>
            </a:r>
          </a:p>
          <a:p>
            <a:pPr lvl="1"/>
            <a:r>
              <a:rPr lang="en-US" b="1" dirty="0" smtClean="0"/>
              <a:t>Preferences</a:t>
            </a:r>
          </a:p>
          <a:p>
            <a:pPr lvl="1"/>
            <a:r>
              <a:rPr lang="en-US" b="1" dirty="0" smtClean="0"/>
              <a:t>Set-asides</a:t>
            </a:r>
          </a:p>
          <a:p>
            <a:pPr lvl="1"/>
            <a:r>
              <a:rPr lang="en-US" b="1" dirty="0" smtClean="0"/>
              <a:t>Project Basing Section 8 for other housing providers serving the homeless</a:t>
            </a:r>
          </a:p>
          <a:p>
            <a:r>
              <a:rPr lang="en-US" b="1" dirty="0" smtClean="0"/>
              <a:t>Shelter Plus Care</a:t>
            </a:r>
          </a:p>
          <a:p>
            <a:r>
              <a:rPr lang="en-US" b="1" dirty="0" smtClean="0"/>
              <a:t>Partnerships with other organizations to ensure that we house those most in need and reduce homelessness</a:t>
            </a:r>
          </a:p>
          <a:p>
            <a:r>
              <a:rPr lang="en-US" b="1" dirty="0" smtClean="0"/>
              <a:t>Lead Agency on local </a:t>
            </a:r>
            <a:r>
              <a:rPr lang="en-US" b="1" dirty="0" err="1" smtClean="0"/>
              <a:t>100K</a:t>
            </a:r>
            <a:r>
              <a:rPr lang="en-US" b="1" dirty="0" smtClean="0"/>
              <a:t> HOMES Campaign </a:t>
            </a:r>
            <a:br>
              <a:rPr lang="en-US" b="1" dirty="0" smtClean="0"/>
            </a:br>
            <a:r>
              <a:rPr lang="en-US" b="1" dirty="0" smtClean="0"/>
              <a:t>(You can do this too!)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962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Types of housing and design elements that work best for “Housing First” projects?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Studios, one-bedroom units, SRO* units</a:t>
            </a:r>
            <a:endParaRPr lang="en-US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mtClean="0"/>
              <a:t>	*</a:t>
            </a:r>
            <a:r>
              <a:rPr lang="en-US" sz="1800" smtClean="0"/>
              <a:t>An SRO unit one which has one room that can include separate bathroom and/or separate kitchen.  Access to a shared kitchen and/or a shared bathroom required if they are not included within the unit.</a:t>
            </a:r>
          </a:p>
          <a:p>
            <a:pPr eaLnBrk="1" hangingPunct="1"/>
            <a:r>
              <a:rPr lang="en-US" sz="2800" smtClean="0"/>
              <a:t>For tax exempt bond and LIHTC financing, units must include bathroom and kitchen.  Kitchen definition must comply with higher of local building codes or HUD Housing Quality Standards  </a:t>
            </a:r>
            <a:endParaRPr lang="en-US" sz="1800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/>
            <a:endParaRPr lang="en-US" sz="18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257800"/>
            <a:ext cx="9144000" cy="1295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El Carrillo – 315 W. Carrillo Street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61 </a:t>
            </a:r>
            <a:r>
              <a:rPr lang="en-US" sz="1400" dirty="0"/>
              <a:t>Studio Units—HA New construction—circa 2006</a:t>
            </a:r>
            <a:br>
              <a:rPr lang="en-US" sz="1400" dirty="0"/>
            </a:br>
            <a:r>
              <a:rPr lang="en-US" sz="1400" dirty="0"/>
              <a:t>Permanent supportive housing for homeless </a:t>
            </a:r>
            <a:br>
              <a:rPr lang="en-US" sz="1400" dirty="0"/>
            </a:br>
            <a:r>
              <a:rPr lang="en-US" sz="1400" dirty="0"/>
              <a:t>or those at risk of </a:t>
            </a:r>
            <a:r>
              <a:rPr lang="en-US" sz="1400" dirty="0" smtClean="0"/>
              <a:t>homelessness</a:t>
            </a:r>
            <a:endParaRPr lang="en-US" dirty="0"/>
          </a:p>
        </p:txBody>
      </p:sp>
      <p:pic>
        <p:nvPicPr>
          <p:cNvPr id="3" name="Picture 2" descr="20060905_ar_hasb_elc_214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145000"/>
                    </a14:imgEffect>
                    <a14:imgEffect>
                      <a14:brightnessContrast bright="48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591300" cy="43942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504"/>
            <a:ext cx="8229600" cy="11281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dirty="0" smtClean="0"/>
              <a:t>El </a:t>
            </a:r>
            <a:r>
              <a:rPr lang="en-US" dirty="0" smtClean="0"/>
              <a:t>Carrillo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A Collaborate Textbook for </a:t>
            </a:r>
            <a:br>
              <a:rPr lang="en-US" sz="2800" i="1" dirty="0" smtClean="0"/>
            </a:br>
            <a:r>
              <a:rPr lang="en-US" sz="2800" i="1" dirty="0" smtClean="0"/>
              <a:t>Permanent, Supportive Housing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endParaRPr lang="en-US" sz="4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eaLnBrk="1" hangingPunct="1"/>
            <a:r>
              <a:rPr lang="en-US" dirty="0" smtClean="0"/>
              <a:t>Housing Authority of the City of Santa Barbara</a:t>
            </a:r>
          </a:p>
          <a:p>
            <a:pPr eaLnBrk="1" hangingPunct="1"/>
            <a:r>
              <a:rPr lang="en-US" dirty="0" err="1" smtClean="0"/>
              <a:t>PathPoint</a:t>
            </a:r>
            <a:endParaRPr lang="en-US" dirty="0" smtClean="0"/>
          </a:p>
          <a:p>
            <a:pPr eaLnBrk="1" hangingPunct="1"/>
            <a:r>
              <a:rPr lang="en-US" dirty="0" smtClean="0"/>
              <a:t>Santa Barbara County Alcohol, Drug, and Mental Health Services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1607</TotalTime>
  <Words>1476</Words>
  <Application>Microsoft Office PowerPoint</Application>
  <PresentationFormat>On-screen Show (4:3)</PresentationFormat>
  <Paragraphs>258</Paragraphs>
  <Slides>36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Precedent</vt:lpstr>
      <vt:lpstr>Chart</vt:lpstr>
      <vt:lpstr>“HoUSING AUTHORITY FIRST”   HOW PHA’s can HELP reducE  homelessness THROUGH   hOUSING  FIRST EFFORTS</vt:lpstr>
      <vt:lpstr>PowerPoint Presentation</vt:lpstr>
      <vt:lpstr>The setting… Santa Barbara Community</vt:lpstr>
      <vt:lpstr>The setting…continued</vt:lpstr>
      <vt:lpstr>PowerPoint Presentation</vt:lpstr>
      <vt:lpstr>Resources HACSb has Committed to reducing homelessness</vt:lpstr>
      <vt:lpstr>Types of housing and design elements that work best for “Housing First” projects?</vt:lpstr>
      <vt:lpstr> El Carrillo – 315 W. Carrillo Street 61 Studio Units—HA New construction—circa 2006 Permanent supportive housing for homeless  or those at risk of homelessness</vt:lpstr>
      <vt:lpstr> El Carrillo A Collaborate Textbook for  Permanent, Supportive Housing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Resident profile</vt:lpstr>
      <vt:lpstr>PowerPoint Presentation</vt:lpstr>
      <vt:lpstr>PowerPoint Presentation</vt:lpstr>
      <vt:lpstr>PowerPoint Presentation</vt:lpstr>
      <vt:lpstr>The goal of services</vt:lpstr>
      <vt:lpstr>PowerPoint Presentation</vt:lpstr>
      <vt:lpstr>PowerPoint Presentation</vt:lpstr>
      <vt:lpstr>Housing Authority Tools and Developments Promoting “Housing First” </vt:lpstr>
      <vt:lpstr>Survey Week – what we did</vt:lpstr>
      <vt:lpstr>Common Ground Santa Barbara Results</vt:lpstr>
      <vt:lpstr>Living Situation</vt:lpstr>
      <vt:lpstr>General Demographics…cont.</vt:lpstr>
      <vt:lpstr>Sub-population: Family Survey Demographics</vt:lpstr>
      <vt:lpstr>Sub-Population: Family Surveys…cont.</vt:lpstr>
      <vt:lpstr>All Conditions</vt:lpstr>
      <vt:lpstr>Findings</vt:lpstr>
      <vt:lpstr>PowerPoint Presentation</vt:lpstr>
      <vt:lpstr>What we need to reach our 100 housed goal:</vt:lpstr>
      <vt:lpstr>Final Thought</vt:lpstr>
      <vt:lpstr>Final Thought…continued</vt:lpstr>
    </vt:vector>
  </TitlesOfParts>
  <Company>HACSB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Housing Authorities role in ending homelessness</dc:title>
  <dc:creator>Rob Fredericks</dc:creator>
  <cp:lastModifiedBy>Rob Fredericks</cp:lastModifiedBy>
  <cp:revision>46</cp:revision>
  <dcterms:created xsi:type="dcterms:W3CDTF">2011-05-20T05:44:05Z</dcterms:created>
  <dcterms:modified xsi:type="dcterms:W3CDTF">2012-05-18T21:43:17Z</dcterms:modified>
</cp:coreProperties>
</file>