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13" r:id="rId5"/>
    <p:sldId id="312" r:id="rId6"/>
    <p:sldId id="268" r:id="rId7"/>
    <p:sldId id="290" r:id="rId8"/>
    <p:sldId id="326" r:id="rId9"/>
    <p:sldId id="307" r:id="rId10"/>
    <p:sldId id="308" r:id="rId11"/>
    <p:sldId id="309" r:id="rId12"/>
    <p:sldId id="274" r:id="rId13"/>
    <p:sldId id="296" r:id="rId14"/>
    <p:sldId id="258" r:id="rId15"/>
    <p:sldId id="257" r:id="rId16"/>
    <p:sldId id="31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7A34AE"/>
    <a:srgbClr val="1C1C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94638" autoAdjust="0"/>
  </p:normalViewPr>
  <p:slideViewPr>
    <p:cSldViewPr snapToGrid="0" snapToObjects="1">
      <p:cViewPr>
        <p:scale>
          <a:sx n="66" d="100"/>
          <a:sy n="66" d="100"/>
        </p:scale>
        <p:origin x="-160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C6964-51DB-4960-B297-563E4C71ABFB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A5D20-483A-4220-AFB9-9ADAEF19E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60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5CD5E-FAB2-664A-A0F1-8D37D2F358CD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0D63-3405-ED42-B9BE-7694DD8377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B2769-FC43-453B-AE80-F281C7545AE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2BCA0-81E5-4626-A8F5-E65ACA0B34F1}" type="datetimeFigureOut">
              <a:rPr lang="en-US" smtClean="0"/>
              <a:pPr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A1DBD-7875-46FD-AFCB-7CCEB411A9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70413" y="0"/>
            <a:ext cx="4573587" cy="5770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6" name="TextBox 12"/>
          <p:cNvSpPr txBox="1">
            <a:spLocks noChangeArrowheads="1"/>
          </p:cNvSpPr>
          <p:nvPr/>
        </p:nvSpPr>
        <p:spPr bwMode="auto">
          <a:xfrm>
            <a:off x="5053266" y="1130968"/>
            <a:ext cx="4162926" cy="46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4000"/>
              </a:lnSpc>
            </a:pPr>
            <a:endParaRPr lang="en-US" sz="2800" b="1" i="1" dirty="0" smtClean="0">
              <a:latin typeface="Optima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n-US" sz="3200" b="1" i="1" dirty="0" smtClean="0">
                <a:latin typeface="Myriad Pro" pitchFamily="34" charset="0"/>
              </a:rPr>
              <a:t>Connecting Housing Authorities with Continuums of Care </a:t>
            </a:r>
          </a:p>
          <a:p>
            <a:pPr algn="ctr">
              <a:lnSpc>
                <a:spcPts val="4000"/>
              </a:lnSpc>
            </a:pPr>
            <a:endParaRPr lang="en-US" sz="3600" i="1" dirty="0" smtClean="0">
              <a:latin typeface="Myriad Pro" pitchFamily="34" charset="0"/>
            </a:endParaRPr>
          </a:p>
          <a:p>
            <a:pPr algn="ctr">
              <a:lnSpc>
                <a:spcPts val="4000"/>
              </a:lnSpc>
            </a:pPr>
            <a:endParaRPr lang="en-US" sz="1400" i="1" dirty="0" smtClean="0">
              <a:latin typeface="Optima" pitchFamily="34" charset="0"/>
            </a:endParaRPr>
          </a:p>
          <a:p>
            <a:pPr algn="ctr"/>
            <a:endParaRPr lang="en-US" sz="1400" i="1" dirty="0" smtClean="0">
              <a:latin typeface="Optima" pitchFamily="34" charset="0"/>
            </a:endParaRPr>
          </a:p>
          <a:p>
            <a:pPr algn="ctr"/>
            <a:endParaRPr lang="en-US" sz="1400" i="1" dirty="0" smtClean="0">
              <a:latin typeface="Myriad Pro" pitchFamily="34" charset="0"/>
            </a:endParaRPr>
          </a:p>
          <a:p>
            <a:pPr algn="ctr"/>
            <a:r>
              <a:rPr lang="en-US" sz="1600" i="1" dirty="0" smtClean="0">
                <a:latin typeface="Myriad Pro" pitchFamily="34" charset="0"/>
              </a:rPr>
              <a:t>Angie Nguyen, Assisted Housing Manager</a:t>
            </a:r>
          </a:p>
          <a:p>
            <a:pPr algn="ctr"/>
            <a:r>
              <a:rPr lang="en-US" sz="1600" i="1" dirty="0" smtClean="0">
                <a:latin typeface="Myriad Pro" pitchFamily="34" charset="0"/>
              </a:rPr>
              <a:t>Fresno Housing Authority</a:t>
            </a:r>
          </a:p>
          <a:p>
            <a:pPr algn="ctr"/>
            <a:r>
              <a:rPr lang="en-US" sz="1600" i="1" dirty="0" smtClean="0">
                <a:latin typeface="Myriad Pro" pitchFamily="34" charset="0"/>
              </a:rPr>
              <a:t>Homeless Initiatives</a:t>
            </a:r>
          </a:p>
          <a:p>
            <a:pPr algn="ctr"/>
            <a:r>
              <a:rPr lang="en-US" sz="1600" i="1" dirty="0" smtClean="0">
                <a:latin typeface="Myriad Pro" pitchFamily="34" charset="0"/>
              </a:rPr>
              <a:t>May  22,  2012</a:t>
            </a:r>
          </a:p>
        </p:txBody>
      </p:sp>
      <p:pic>
        <p:nvPicPr>
          <p:cNvPr id="3078" name="Picture 19" descr="FHA final bw logo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22975"/>
            <a:ext cx="134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>
            <a:off x="0" y="5797550"/>
            <a:ext cx="9144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\\RHEA\PnCD\P&amp;D\1 New File System\Trinity\PICTURES - MAPS and INFO\Pictures\10 27 11\10 27 11 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570413" cy="5770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ara Arand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r="56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76422" y="152400"/>
            <a:ext cx="4495800" cy="1447800"/>
            <a:chOff x="4676422" y="152400"/>
            <a:chExt cx="4495800" cy="1447800"/>
          </a:xfrm>
        </p:grpSpPr>
        <p:sp>
          <p:nvSpPr>
            <p:cNvPr id="3" name="Rectangle 2"/>
            <p:cNvSpPr/>
            <p:nvPr/>
          </p:nvSpPr>
          <p:spPr>
            <a:xfrm>
              <a:off x="4676422" y="152400"/>
              <a:ext cx="4495800" cy="1447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05022" y="512885"/>
              <a:ext cx="42672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2500" b="1" dirty="0" smtClean="0">
                  <a:solidFill>
                    <a:schemeClr val="tx2"/>
                  </a:solidFill>
                  <a:latin typeface="Arial Black"/>
                  <a:cs typeface="Arial Black"/>
                </a:rPr>
                <a:t>The Future</a:t>
              </a:r>
              <a:endParaRPr lang="en-US" sz="2500" b="1" dirty="0">
                <a:solidFill>
                  <a:schemeClr val="tx2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4905022" y="381000"/>
              <a:ext cx="4267200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92712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224" t="1550" r="1224" b="628"/>
          <a:stretch>
            <a:fillRect/>
          </a:stretch>
        </p:blipFill>
        <p:spPr bwMode="auto">
          <a:xfrm>
            <a:off x="0" y="0"/>
            <a:ext cx="2971800" cy="580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5806440"/>
            <a:ext cx="9144000" cy="10515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05200" y="685800"/>
            <a:ext cx="52578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3"/>
                </a:solidFill>
                <a:latin typeface="Arial Black"/>
                <a:cs typeface="Arial Black"/>
              </a:rPr>
              <a:t>Where We Are Headed</a:t>
            </a:r>
            <a:endParaRPr lang="en-US" sz="2500" b="1" dirty="0">
              <a:solidFill>
                <a:schemeClr val="accent3"/>
              </a:solidFill>
              <a:latin typeface="Arial Black"/>
              <a:cs typeface="Arial Black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505200" y="553915"/>
            <a:ext cx="56388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FHA final white logo.em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4800" y="6027420"/>
            <a:ext cx="1344168" cy="60873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971800" y="0"/>
            <a:ext cx="0" cy="58064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1447800"/>
            <a:ext cx="5410200" cy="3886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Building a strong public will: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Increasing coordination of </a:t>
            </a:r>
            <a:b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</a:b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“wrap around” services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Managing a data system </a:t>
            </a:r>
            <a:b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</a:b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that will drive future investment </a:t>
            </a:r>
            <a:b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</a:b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and service delivery improvement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Developing a centralized intake system</a:t>
            </a:r>
            <a:endParaRPr lang="en-US" sz="3200" dirty="0">
              <a:solidFill>
                <a:srgbClr val="080808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06440"/>
            <a:ext cx="9144000" cy="10515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05200" y="685800"/>
            <a:ext cx="52578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2"/>
                </a:solidFill>
                <a:latin typeface="Arial Black"/>
                <a:cs typeface="Arial Black"/>
              </a:rPr>
              <a:t>Why Does it Matter?</a:t>
            </a:r>
            <a:endParaRPr lang="en-US" sz="2500" b="1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505200" y="553915"/>
            <a:ext cx="56388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HA final white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27420"/>
            <a:ext cx="1344168" cy="60873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971800" y="0"/>
            <a:ext cx="0" cy="580644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05200" y="1447800"/>
            <a:ext cx="5410200" cy="3886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There is no single solution 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Emphasis on performance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Reduces drain on public resources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Supports the notion that everyone </a:t>
            </a:r>
            <a:b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</a:b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in our community deserves a safe, affordable place to live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When residents thrive, </a:t>
            </a:r>
            <a:b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</a:b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our community thrives</a:t>
            </a:r>
          </a:p>
        </p:txBody>
      </p:sp>
      <p:pic>
        <p:nvPicPr>
          <p:cNvPr id="11" name="Picture 10" descr="powerpoint text 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"/>
            <a:ext cx="2971800" cy="5803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52160"/>
            <a:ext cx="9144000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53225" y="685800"/>
            <a:ext cx="52578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  <a:latin typeface="Arial Black"/>
                <a:cs typeface="Arial Black"/>
              </a:rPr>
              <a:t>Thank you</a:t>
            </a:r>
            <a:endParaRPr lang="en-US" sz="3600" b="1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0" y="553915"/>
            <a:ext cx="762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HA final white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50714"/>
            <a:ext cx="1344168" cy="6087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143000" cy="580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43000" y="0"/>
            <a:ext cx="0" cy="58064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06900" y="1447800"/>
            <a:ext cx="5410200" cy="3886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endParaRPr lang="en-US" sz="2000" i="1" dirty="0" smtClean="0">
              <a:solidFill>
                <a:srgbClr val="080808"/>
              </a:solidFill>
              <a:latin typeface="Palatino Linotype" pitchFamily="18" charset="0"/>
            </a:endParaRP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i="1" dirty="0" smtClean="0">
                <a:solidFill>
                  <a:srgbClr val="080808"/>
                </a:solidFill>
                <a:latin typeface="Palatino Linotype" pitchFamily="18" charset="0"/>
              </a:rPr>
              <a:t>Presented by: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80808"/>
                </a:solidFill>
                <a:latin typeface="Palatino Linotype" pitchFamily="18" charset="0"/>
              </a:rPr>
              <a:t>Angie Nguyen, Assisted Housing Manager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80808"/>
                </a:solidFill>
                <a:latin typeface="Palatino Linotype" pitchFamily="18" charset="0"/>
              </a:rPr>
              <a:t>Fresno Housing Authority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80808"/>
                </a:solidFill>
                <a:latin typeface="Palatino Linotype" pitchFamily="18" charset="0"/>
              </a:rPr>
              <a:t>1331 Fulton Mall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80808"/>
                </a:solidFill>
                <a:latin typeface="Palatino Linotype" pitchFamily="18" charset="0"/>
              </a:rPr>
              <a:t>Fresno, California 93721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80808"/>
                </a:solidFill>
                <a:latin typeface="Palatino Linotype" pitchFamily="18" charset="0"/>
              </a:rPr>
              <a:t>(559) 443-8439</a:t>
            </a:r>
            <a:endParaRPr lang="en-US" sz="2000" dirty="0" smtClean="0">
              <a:solidFill>
                <a:srgbClr val="FFC000"/>
              </a:solidFill>
              <a:latin typeface="Palatino Linotype" pitchFamily="18" charset="0"/>
            </a:endParaRP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80808"/>
                </a:solidFill>
                <a:latin typeface="Palatino Linotype" pitchFamily="18" charset="0"/>
              </a:rPr>
              <a:t>anguyen@fresnohousing.org 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rgbClr val="FFC000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480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39035" y="0"/>
            <a:ext cx="6104966" cy="5806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971800" y="0"/>
            <a:ext cx="0" cy="58064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FHA final bw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27420"/>
            <a:ext cx="1346085" cy="6096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505200" y="553915"/>
            <a:ext cx="5638800" cy="476599"/>
            <a:chOff x="3505200" y="553915"/>
            <a:chExt cx="5638800" cy="47659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505200" y="553915"/>
              <a:ext cx="56388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505200" y="685800"/>
              <a:ext cx="5257800" cy="3447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2500" b="1" dirty="0" smtClean="0">
                  <a:solidFill>
                    <a:schemeClr val="accent5"/>
                  </a:solidFill>
                  <a:latin typeface="Arial Black"/>
                  <a:cs typeface="Arial Black"/>
                </a:rPr>
                <a:t>The Fresno-Madera </a:t>
              </a:r>
              <a:r>
                <a:rPr lang="en-US" sz="2500" b="1" dirty="0" err="1" smtClean="0">
                  <a:solidFill>
                    <a:schemeClr val="accent5"/>
                  </a:solidFill>
                  <a:latin typeface="Arial Black"/>
                  <a:cs typeface="Arial Black"/>
                </a:rPr>
                <a:t>CoC</a:t>
              </a:r>
              <a:endParaRPr lang="en-US" sz="2500" b="1" dirty="0">
                <a:solidFill>
                  <a:schemeClr val="accent5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05200" y="1447800"/>
            <a:ext cx="5410200" cy="3886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/>
                </a:solidFill>
                <a:latin typeface="Palatino Linotype" pitchFamily="18" charset="0"/>
              </a:rPr>
              <a:t>Active since 2001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Increase community awareness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Develop &amp; implement strategies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Approx. 30 agencies from various public, private, &amp; non-profit sectors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chemeClr val="accent5"/>
                </a:solidFill>
                <a:latin typeface="Palatino Linotype" pitchFamily="18" charset="0"/>
              </a:rPr>
              <a:t>8 - ES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chemeClr val="accent5"/>
                </a:solidFill>
                <a:latin typeface="Palatino Linotype" pitchFamily="18" charset="0"/>
              </a:rPr>
              <a:t>1 – SH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chemeClr val="accent5"/>
                </a:solidFill>
                <a:latin typeface="Palatino Linotype" pitchFamily="18" charset="0"/>
              </a:rPr>
              <a:t>20 – TH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chemeClr val="accent5"/>
                </a:solidFill>
                <a:latin typeface="Palatino Linotype" pitchFamily="18" charset="0"/>
              </a:rPr>
              <a:t>15 – PSH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</a:pPr>
            <a:r>
              <a:rPr lang="en-US" sz="2400" i="1" dirty="0" smtClean="0">
                <a:solidFill>
                  <a:schemeClr val="accent5"/>
                </a:solidFill>
                <a:latin typeface="Palatino Linotype" pitchFamily="18" charset="0"/>
              </a:rPr>
              <a:t>Total of 1,856 beds </a:t>
            </a:r>
          </a:p>
        </p:txBody>
      </p:sp>
      <p:pic>
        <p:nvPicPr>
          <p:cNvPr id="11" name="Picture 10" descr="*IMG_9446.jpg"/>
          <p:cNvPicPr>
            <a:picLocks noChangeAspect="1"/>
          </p:cNvPicPr>
          <p:nvPr/>
        </p:nvPicPr>
        <p:blipFill>
          <a:blip r:embed="rId3"/>
          <a:srcRect r="11314"/>
          <a:stretch>
            <a:fillRect/>
          </a:stretch>
        </p:blipFill>
        <p:spPr>
          <a:xfrm>
            <a:off x="0" y="1"/>
            <a:ext cx="2971800" cy="58064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52160"/>
            <a:ext cx="9144000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0" y="685800"/>
            <a:ext cx="52578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2"/>
                </a:solidFill>
                <a:latin typeface="Arial Black"/>
                <a:cs typeface="Arial Black"/>
              </a:rPr>
              <a:t>Current Reality</a:t>
            </a:r>
            <a:endParaRPr lang="en-US" sz="2500" b="1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0" y="553915"/>
            <a:ext cx="762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HA final white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50714"/>
            <a:ext cx="1344168" cy="6087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143000" cy="580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143000" y="0"/>
            <a:ext cx="0" cy="58064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16222" y="6416259"/>
            <a:ext cx="3180435" cy="25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Myriad Roman"/>
                <a:cs typeface="Myriad Roman"/>
              </a:rPr>
              <a:t>Source:  </a:t>
            </a:r>
            <a:r>
              <a:rPr lang="en-US" sz="1200" dirty="0" err="1">
                <a:solidFill>
                  <a:srgbClr val="000000"/>
                </a:solidFill>
                <a:latin typeface="Myriad Roman"/>
                <a:cs typeface="Myriad Roman"/>
              </a:rPr>
              <a:t>FMCoC</a:t>
            </a:r>
            <a:r>
              <a:rPr lang="en-US" sz="1200" dirty="0">
                <a:solidFill>
                  <a:srgbClr val="000000"/>
                </a:solidFill>
                <a:latin typeface="Myriad Roman"/>
                <a:cs typeface="Myriad Roman"/>
              </a:rPr>
              <a:t> Point In Time Count 2011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647435" y="5968721"/>
            <a:ext cx="2149222" cy="25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Myriad Roman"/>
                <a:cs typeface="Myriad Roman"/>
              </a:rPr>
              <a:t>= 200 individuals</a:t>
            </a:r>
            <a:endParaRPr lang="en-US" sz="2000" dirty="0">
              <a:solidFill>
                <a:schemeClr val="bg1"/>
              </a:solidFill>
              <a:latin typeface="Myriad Roman"/>
              <a:cs typeface="Myriad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86628" y="6052923"/>
            <a:ext cx="136692" cy="136692"/>
          </a:xfrm>
          <a:prstGeom prst="rect">
            <a:avLst/>
          </a:prstGeom>
          <a:solidFill>
            <a:srgbClr val="6CB3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1604003" y="1304605"/>
            <a:ext cx="6439331" cy="4455220"/>
            <a:chOff x="1604003" y="1135273"/>
            <a:chExt cx="6439331" cy="4455220"/>
          </a:xfrm>
        </p:grpSpPr>
        <p:sp>
          <p:nvSpPr>
            <p:cNvPr id="12" name="TextBox 11"/>
            <p:cNvSpPr txBox="1"/>
            <p:nvPr/>
          </p:nvSpPr>
          <p:spPr>
            <a:xfrm>
              <a:off x="1847938" y="1135273"/>
              <a:ext cx="35086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 smtClean="0">
                  <a:solidFill>
                    <a:schemeClr val="accent4"/>
                  </a:solidFill>
                  <a:latin typeface="Arial Black"/>
                  <a:cs typeface="Arial Black"/>
                </a:rPr>
                <a:t>4,378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604003" y="1299993"/>
              <a:ext cx="136692" cy="4290500"/>
              <a:chOff x="4642643" y="2398421"/>
              <a:chExt cx="101697" cy="319207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642643" y="463388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42643" y="4776373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642643" y="491885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642643" y="506134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642643" y="520382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642643" y="534630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642643" y="548879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642643" y="449140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642643" y="434892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642643" y="420643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642643" y="4063953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642643" y="392146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642643" y="377898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642643" y="363650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642643" y="349401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642643" y="3351533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642643" y="320904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642643" y="292408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642643" y="278159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642643" y="306656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642643" y="249662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642643" y="2639113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642643" y="2398421"/>
                <a:ext cx="101697" cy="63145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3716345" y="1288092"/>
              <a:ext cx="43269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80808"/>
                  </a:solidFill>
                  <a:latin typeface="Palatino Linotype" pitchFamily="18" charset="0"/>
                </a:rPr>
                <a:t>Total </a:t>
              </a:r>
              <a:r>
                <a:rPr lang="en-US" sz="2400" dirty="0" smtClean="0">
                  <a:solidFill>
                    <a:srgbClr val="080808"/>
                  </a:solidFill>
                  <a:latin typeface="Palatino Linotype" pitchFamily="18" charset="0"/>
                </a:rPr>
                <a:t>Homeless Population</a:t>
              </a:r>
              <a:endParaRPr lang="en-US" sz="2400" dirty="0">
                <a:solidFill>
                  <a:srgbClr val="080808"/>
                </a:solidFill>
                <a:latin typeface="Palatino Linotype" pitchFamily="18" charset="0"/>
              </a:endParaRPr>
            </a:p>
            <a:p>
              <a:endParaRPr lang="en-US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302522" y="2432595"/>
            <a:ext cx="5350821" cy="3325514"/>
            <a:chOff x="1977969" y="2263263"/>
            <a:chExt cx="5350821" cy="3325514"/>
          </a:xfrm>
        </p:grpSpPr>
        <p:sp>
          <p:nvSpPr>
            <p:cNvPr id="19" name="TextBox 18"/>
            <p:cNvSpPr txBox="1"/>
            <p:nvPr/>
          </p:nvSpPr>
          <p:spPr>
            <a:xfrm>
              <a:off x="2258592" y="2263263"/>
              <a:ext cx="191647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 smtClean="0">
                  <a:solidFill>
                    <a:srgbClr val="894199"/>
                  </a:solidFill>
                  <a:latin typeface="Arial Black"/>
                  <a:cs typeface="Arial Black"/>
                </a:rPr>
                <a:t>3,271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977969" y="2467536"/>
              <a:ext cx="136692" cy="3121241"/>
              <a:chOff x="4642643" y="3268333"/>
              <a:chExt cx="101697" cy="232215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642643" y="463388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642643" y="4776373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642643" y="491885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642643" y="506134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642643" y="520382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642643" y="534630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642643" y="548879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642643" y="449140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642643" y="434892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642643" y="420643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642643" y="4063953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642643" y="392146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42643" y="377898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4642643" y="363650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642643" y="349401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642643" y="3351533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642643" y="3268333"/>
                <a:ext cx="101697" cy="43129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4012679" y="2425203"/>
              <a:ext cx="33161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80808"/>
                  </a:solidFill>
                  <a:latin typeface="Palatino Linotype" pitchFamily="18" charset="0"/>
                </a:rPr>
                <a:t>Unsheltered</a:t>
              </a:r>
              <a:r>
                <a:rPr lang="en-US" sz="2400" dirty="0" smtClean="0">
                  <a:solidFill>
                    <a:srgbClr val="080808"/>
                  </a:solidFill>
                  <a:latin typeface="Palatino Linotype" pitchFamily="18" charset="0"/>
                </a:rPr>
                <a:t> Homeless</a:t>
              </a:r>
              <a:endParaRPr lang="en-US" sz="2400" dirty="0">
                <a:solidFill>
                  <a:srgbClr val="080808"/>
                </a:solidFill>
                <a:latin typeface="Palatino Linotype" pitchFamily="18" charset="0"/>
              </a:endParaRPr>
            </a:p>
            <a:p>
              <a:endParaRPr lang="en-US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763767" y="3957534"/>
            <a:ext cx="5002464" cy="1802290"/>
            <a:chOff x="2128772" y="3788202"/>
            <a:chExt cx="5002464" cy="1802290"/>
          </a:xfrm>
        </p:grpSpPr>
        <p:grpSp>
          <p:nvGrpSpPr>
            <p:cNvPr id="71" name="Group 70"/>
            <p:cNvGrpSpPr/>
            <p:nvPr/>
          </p:nvGrpSpPr>
          <p:grpSpPr>
            <a:xfrm>
              <a:off x="2366046" y="4548355"/>
              <a:ext cx="136692" cy="1042137"/>
              <a:chOff x="4642643" y="4815157"/>
              <a:chExt cx="101697" cy="775335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4642643" y="4815157"/>
                <a:ext cx="101697" cy="57405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642643" y="4918857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642643" y="5061341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642643" y="520382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642643" y="534630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642643" y="548879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2128772" y="3788202"/>
              <a:ext cx="1685077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spc="-400" dirty="0" smtClean="0">
                  <a:solidFill>
                    <a:srgbClr val="894199"/>
                  </a:solidFill>
                  <a:latin typeface="Arial Black"/>
                  <a:cs typeface="Arial Black"/>
                </a:rPr>
                <a:t>1,107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15125" y="3933664"/>
              <a:ext cx="33161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80808"/>
                  </a:solidFill>
                  <a:latin typeface="Palatino Linotype" pitchFamily="18" charset="0"/>
                </a:rPr>
                <a:t>S</a:t>
              </a:r>
              <a:r>
                <a:rPr lang="en-US" sz="2400" dirty="0" smtClean="0">
                  <a:solidFill>
                    <a:srgbClr val="080808"/>
                  </a:solidFill>
                  <a:latin typeface="Palatino Linotype" pitchFamily="18" charset="0"/>
                </a:rPr>
                <a:t>heltered Homeless</a:t>
              </a:r>
              <a:endParaRPr lang="en-US" sz="2400" dirty="0">
                <a:solidFill>
                  <a:srgbClr val="080808"/>
                </a:solidFill>
                <a:latin typeface="Palatino Linotype" pitchFamily="18" charset="0"/>
              </a:endParaRPr>
            </a:p>
            <a:p>
              <a:endParaRPr lang="en-US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699560" y="4993033"/>
            <a:ext cx="6333432" cy="859500"/>
            <a:chOff x="2754123" y="4823701"/>
            <a:chExt cx="6333432" cy="859500"/>
          </a:xfrm>
        </p:grpSpPr>
        <p:grpSp>
          <p:nvGrpSpPr>
            <p:cNvPr id="90" name="Group 89"/>
            <p:cNvGrpSpPr/>
            <p:nvPr/>
          </p:nvGrpSpPr>
          <p:grpSpPr>
            <a:xfrm>
              <a:off x="2754123" y="5069054"/>
              <a:ext cx="136692" cy="519723"/>
              <a:chOff x="4642643" y="5203825"/>
              <a:chExt cx="101697" cy="386667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4642643" y="520382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642643" y="5346309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642643" y="5488795"/>
                <a:ext cx="101697" cy="101697"/>
              </a:xfrm>
              <a:prstGeom prst="rect">
                <a:avLst/>
              </a:prstGeom>
              <a:solidFill>
                <a:srgbClr val="6CB33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3001562" y="4898371"/>
              <a:ext cx="133939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 smtClean="0">
                  <a:solidFill>
                    <a:srgbClr val="894199"/>
                  </a:solidFill>
                  <a:latin typeface="Arial Black"/>
                  <a:cs typeface="Arial Black"/>
                </a:rPr>
                <a:t>616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284992" y="4823701"/>
              <a:ext cx="4802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80808"/>
                  </a:solidFill>
                  <a:latin typeface="Palatino Linotype" pitchFamily="18" charset="0"/>
                </a:rPr>
                <a:t>Increase in </a:t>
              </a:r>
              <a:br>
                <a:rPr lang="en-US" sz="2400" dirty="0" smtClean="0">
                  <a:solidFill>
                    <a:srgbClr val="080808"/>
                  </a:solidFill>
                  <a:latin typeface="Palatino Linotype" pitchFamily="18" charset="0"/>
                </a:rPr>
              </a:br>
              <a:r>
                <a:rPr lang="en-US" sz="2400" dirty="0" smtClean="0">
                  <a:solidFill>
                    <a:srgbClr val="080808"/>
                  </a:solidFill>
                  <a:latin typeface="Palatino Linotype" pitchFamily="18" charset="0"/>
                </a:rPr>
                <a:t>Total Homeless since 2011</a:t>
              </a:r>
              <a:endParaRPr lang="en-US" sz="2400" dirty="0"/>
            </a:p>
          </p:txBody>
        </p:sp>
      </p:grp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52160"/>
            <a:ext cx="9144000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0" y="685800"/>
            <a:ext cx="52578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2"/>
                </a:solidFill>
                <a:latin typeface="Arial Black"/>
                <a:cs typeface="Arial Black"/>
              </a:rPr>
              <a:t>2011 PIT Subpopulations</a:t>
            </a:r>
            <a:endParaRPr lang="en-US" sz="2500" b="1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0" y="553915"/>
            <a:ext cx="762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HA final white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50714"/>
            <a:ext cx="1344168" cy="6087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143000" cy="580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143000" y="0"/>
            <a:ext cx="0" cy="58064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54031" y="5592516"/>
            <a:ext cx="2642626" cy="259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Source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:  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Arial"/>
              </a:rPr>
              <a:t>FMCoC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 Point In Time Count 2011</a:t>
            </a:r>
          </a:p>
        </p:txBody>
      </p:sp>
      <p:graphicFrame>
        <p:nvGraphicFramePr>
          <p:cNvPr id="8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171414"/>
              </p:ext>
            </p:extLst>
          </p:nvPr>
        </p:nvGraphicFramePr>
        <p:xfrm>
          <a:off x="1524000" y="1311153"/>
          <a:ext cx="7272657" cy="4062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8529"/>
                <a:gridCol w="1414128"/>
              </a:tblGrid>
              <a:tr h="404588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Arial Black"/>
                          <a:cs typeface="Arial Black"/>
                        </a:rPr>
                        <a:t>Type of homeless</a:t>
                      </a:r>
                      <a:endParaRPr lang="en-US" b="0" i="0" dirty="0">
                        <a:latin typeface="Arial Black"/>
                        <a:cs typeface="Arial Black"/>
                      </a:endParaRPr>
                    </a:p>
                  </a:txBody>
                  <a:tcPr>
                    <a:solidFill>
                      <a:srgbClr val="8941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>
                          <a:latin typeface="Arial Black"/>
                          <a:cs typeface="Arial Black"/>
                        </a:rPr>
                        <a:t>Number</a:t>
                      </a:r>
                      <a:endParaRPr lang="en-US" b="0" i="0" dirty="0">
                        <a:latin typeface="Arial Black"/>
                        <a:cs typeface="Arial Black"/>
                      </a:endParaRPr>
                    </a:p>
                  </a:txBody>
                  <a:tcPr>
                    <a:solidFill>
                      <a:srgbClr val="894199"/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  <a:latin typeface="Palatino Linotype"/>
                          <a:cs typeface="Palatino Linotype"/>
                        </a:rPr>
                        <a:t>Chronically homeless individuals</a:t>
                      </a:r>
                      <a:endParaRPr lang="en-US" dirty="0">
                        <a:solidFill>
                          <a:schemeClr val="accent1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solidFill>
                      <a:srgbClr val="A6D58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654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solidFill>
                      <a:srgbClr val="A6D588"/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Chronically homeless families</a:t>
                      </a:r>
                      <a:endParaRPr lang="en-US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182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Homeless</a:t>
                      </a:r>
                      <a:r>
                        <a:rPr lang="en-US" b="0" baseline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 with severe mental illness</a:t>
                      </a:r>
                      <a:endParaRPr lang="en-US" b="0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D58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259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D588"/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Homeless</a:t>
                      </a:r>
                      <a:r>
                        <a:rPr lang="en-US" b="0" baseline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 with chronic substance abuse</a:t>
                      </a:r>
                      <a:endParaRPr lang="en-US" b="0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1,409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Homeless veterans</a:t>
                      </a:r>
                      <a:endParaRPr lang="en-US" b="0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590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588"/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Homeless</a:t>
                      </a:r>
                      <a:r>
                        <a:rPr lang="en-US" b="0" baseline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 victims of domestic violence</a:t>
                      </a:r>
                      <a:endParaRPr lang="en-US" b="0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537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Homeless with HIV/AIDS</a:t>
                      </a:r>
                      <a:endParaRPr lang="en-US" b="0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58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588"/>
                    </a:solidFill>
                  </a:tcPr>
                </a:tc>
              </a:tr>
              <a:tr h="43464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Homeless</a:t>
                      </a:r>
                      <a:r>
                        <a:rPr lang="en-US" b="0" baseline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 under the age of 18</a:t>
                      </a:r>
                      <a:endParaRPr lang="en-US" b="0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i="0" dirty="0" smtClean="0">
                          <a:solidFill>
                            <a:srgbClr val="894199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lang="en-US" sz="2400" b="0" i="0" dirty="0">
                        <a:solidFill>
                          <a:srgbClr val="894199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73405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52160"/>
            <a:ext cx="9144000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0" y="685800"/>
            <a:ext cx="5257800" cy="7075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2"/>
                </a:solidFill>
                <a:latin typeface="Arial Black"/>
                <a:cs typeface="Arial Black"/>
              </a:rPr>
              <a:t>Snapshot of Persons Served - </a:t>
            </a:r>
            <a:r>
              <a:rPr lang="en-US" sz="2500" b="1" dirty="0" err="1" smtClean="0">
                <a:solidFill>
                  <a:schemeClr val="accent2"/>
                </a:solidFill>
                <a:latin typeface="Arial Black"/>
                <a:cs typeface="Arial Black"/>
              </a:rPr>
              <a:t>CoC</a:t>
            </a:r>
            <a:r>
              <a:rPr lang="en-US" sz="2500" b="1" dirty="0" smtClean="0">
                <a:solidFill>
                  <a:schemeClr val="accent2"/>
                </a:solidFill>
                <a:latin typeface="Arial Black"/>
                <a:cs typeface="Arial Black"/>
              </a:rPr>
              <a:t> 2011	</a:t>
            </a:r>
            <a:endParaRPr lang="en-US" sz="2500" b="1" dirty="0">
              <a:solidFill>
                <a:schemeClr val="accent2"/>
              </a:solidFill>
              <a:latin typeface="Arial Black"/>
              <a:cs typeface="Arial Blac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0" y="553915"/>
            <a:ext cx="762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HA final white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50714"/>
            <a:ext cx="1344168" cy="6087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143000" cy="580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43000" y="0"/>
            <a:ext cx="0" cy="58064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657757"/>
              </p:ext>
            </p:extLst>
          </p:nvPr>
        </p:nvGraphicFramePr>
        <p:xfrm>
          <a:off x="1524000" y="1567543"/>
          <a:ext cx="7041267" cy="4023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5469"/>
                <a:gridCol w="2795798"/>
              </a:tblGrid>
              <a:tr h="448259"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Arial Black"/>
                        <a:cs typeface="Arial Black"/>
                      </a:endParaRPr>
                    </a:p>
                  </a:txBody>
                  <a:tcPr>
                    <a:solidFill>
                      <a:srgbClr val="894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 smtClean="0">
                        <a:latin typeface="Arial Black"/>
                        <a:cs typeface="Arial Black"/>
                      </a:endParaRPr>
                    </a:p>
                  </a:txBody>
                  <a:tcPr>
                    <a:solidFill>
                      <a:srgbClr val="894199"/>
                    </a:solidFill>
                  </a:tcPr>
                </a:tc>
              </a:tr>
              <a:tr h="57013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1"/>
                          </a:solidFill>
                          <a:latin typeface="Palatino Linotype"/>
                          <a:cs typeface="Palatino Linotype"/>
                        </a:rPr>
                        <a:t>Average Age</a:t>
                      </a:r>
                      <a:endParaRPr lang="en-US" sz="2000" b="1" dirty="0">
                        <a:solidFill>
                          <a:schemeClr val="accent1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solidFill>
                      <a:srgbClr val="A6D58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accent1"/>
                          </a:solidFill>
                          <a:latin typeface="Arial Black"/>
                          <a:cs typeface="Arial Black"/>
                        </a:rPr>
                        <a:t>48</a:t>
                      </a:r>
                      <a:endParaRPr lang="en-US" sz="2000" dirty="0">
                        <a:solidFill>
                          <a:schemeClr val="accent1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solidFill>
                      <a:srgbClr val="A6D588"/>
                    </a:solidFill>
                  </a:tcPr>
                </a:tc>
              </a:tr>
              <a:tr h="58794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Oldest Person</a:t>
                      </a:r>
                      <a:endParaRPr lang="en-US" sz="2000" b="1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latin typeface="Arial Black"/>
                          <a:cs typeface="Arial Black"/>
                        </a:rPr>
                        <a:t>78</a:t>
                      </a: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</a:tr>
              <a:tr h="587945">
                <a:tc>
                  <a:txBody>
                    <a:bodyPr/>
                    <a:lstStyle/>
                    <a:p>
                      <a:r>
                        <a:rPr lang="en-US" sz="2000" b="1" spc="-8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Youngest Single</a:t>
                      </a:r>
                      <a:r>
                        <a:rPr lang="en-US" sz="2000" b="1" spc="-80" baseline="0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 Person</a:t>
                      </a:r>
                      <a:endParaRPr lang="en-US" sz="2000" b="1" spc="-80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D5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latin typeface="Arial Black"/>
                          <a:cs typeface="Arial Black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D588"/>
                    </a:solidFill>
                  </a:tcPr>
                </a:tc>
              </a:tr>
              <a:tr h="62479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Average Length of Homelessness</a:t>
                      </a:r>
                      <a:endParaRPr lang="en-US" sz="2000" b="1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latin typeface="Arial Black"/>
                          <a:cs typeface="Arial Black"/>
                        </a:rPr>
                        <a:t>5 years</a:t>
                      </a: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3B0"/>
                    </a:solidFill>
                  </a:tcPr>
                </a:tc>
              </a:tr>
              <a:tr h="61601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6A737B"/>
                          </a:solidFill>
                          <a:latin typeface="Palatino Linotype"/>
                          <a:cs typeface="Palatino Linotype"/>
                        </a:rPr>
                        <a:t>Former Foster Care</a:t>
                      </a:r>
                      <a:endParaRPr lang="en-US" sz="2000" b="1" dirty="0">
                        <a:solidFill>
                          <a:srgbClr val="6A737B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latin typeface="Arial Black"/>
                          <a:cs typeface="Arial Black"/>
                        </a:rPr>
                        <a:t>15%</a:t>
                      </a: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87945">
                <a:tc>
                  <a:txBody>
                    <a:bodyPr/>
                    <a:lstStyle/>
                    <a:p>
                      <a:r>
                        <a:rPr lang="en-US" sz="2000" b="1" i="0" dirty="0" smtClean="0">
                          <a:solidFill>
                            <a:srgbClr val="6A737B"/>
                          </a:solidFill>
                          <a:latin typeface="Myriad Bold"/>
                          <a:cs typeface="Myriad Bold"/>
                        </a:rPr>
                        <a:t>Children under age 5</a:t>
                      </a:r>
                      <a:endParaRPr lang="en-US" sz="2000" b="1" i="0" dirty="0">
                        <a:solidFill>
                          <a:srgbClr val="6A737B"/>
                        </a:solidFill>
                        <a:latin typeface="Myriad Bold"/>
                        <a:cs typeface="Myriad Bold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6A737B"/>
                          </a:solidFill>
                          <a:latin typeface="Arial Black"/>
                          <a:cs typeface="Arial Black"/>
                        </a:rPr>
                        <a:t>142</a:t>
                      </a:r>
                      <a:endParaRPr lang="en-US" sz="2000" b="0" dirty="0">
                        <a:solidFill>
                          <a:srgbClr val="6A737B"/>
                        </a:solidFill>
                        <a:latin typeface="Arial Black"/>
                        <a:cs typeface="Arial Black"/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91725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76422" y="152400"/>
            <a:ext cx="4495800" cy="1447800"/>
            <a:chOff x="4676422" y="152400"/>
            <a:chExt cx="4495800" cy="1447800"/>
          </a:xfrm>
        </p:grpSpPr>
        <p:sp>
          <p:nvSpPr>
            <p:cNvPr id="3" name="Rectangle 2"/>
            <p:cNvSpPr/>
            <p:nvPr/>
          </p:nvSpPr>
          <p:spPr>
            <a:xfrm>
              <a:off x="4676422" y="152400"/>
              <a:ext cx="4495800" cy="1447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4905022" y="381000"/>
              <a:ext cx="4267200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905022" y="512885"/>
              <a:ext cx="42672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2500" b="1" dirty="0" smtClean="0">
                  <a:solidFill>
                    <a:schemeClr val="tx2"/>
                  </a:solidFill>
                  <a:latin typeface="Arial Black"/>
                  <a:cs typeface="Arial Black"/>
                </a:rPr>
                <a:t>Homeless Programs </a:t>
              </a:r>
              <a:br>
                <a:rPr lang="en-US" sz="2500" b="1" dirty="0" smtClean="0">
                  <a:solidFill>
                    <a:schemeClr val="tx2"/>
                  </a:solidFill>
                  <a:latin typeface="Arial Black"/>
                  <a:cs typeface="Arial Black"/>
                </a:rPr>
              </a:br>
              <a:r>
                <a:rPr lang="en-US" sz="2500" b="1" dirty="0" smtClean="0">
                  <a:solidFill>
                    <a:schemeClr val="tx2"/>
                  </a:solidFill>
                  <a:latin typeface="Arial Black"/>
                  <a:cs typeface="Arial Black"/>
                </a:rPr>
                <a:t>&amp; Services</a:t>
              </a:r>
              <a:endParaRPr lang="en-US" sz="2500" b="1" dirty="0">
                <a:solidFill>
                  <a:schemeClr val="tx2"/>
                </a:solidFill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43089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52160"/>
            <a:ext cx="9144000" cy="10058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0" y="685800"/>
            <a:ext cx="69850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3"/>
                </a:solidFill>
                <a:latin typeface="Arial Black"/>
                <a:cs typeface="Arial Black"/>
              </a:rPr>
              <a:t>Homeless Programs &amp; Services</a:t>
            </a:r>
            <a:endParaRPr lang="en-US" sz="2500" b="1" dirty="0">
              <a:solidFill>
                <a:schemeClr val="accent3"/>
              </a:solidFill>
              <a:latin typeface="Arial Black"/>
              <a:cs typeface="Arial Blac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0" y="553915"/>
            <a:ext cx="762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3999" y="1447800"/>
            <a:ext cx="6985001" cy="3886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De-Encampment partnership with the City of Fresno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July </a:t>
            </a:r>
            <a:r>
              <a:rPr lang="en-US" sz="2400" dirty="0">
                <a:solidFill>
                  <a:srgbClr val="080808"/>
                </a:solidFill>
                <a:latin typeface="Palatino Linotype" pitchFamily="18" charset="0"/>
              </a:rPr>
              <a:t>2009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80808"/>
                </a:solidFill>
                <a:latin typeface="Palatino Linotype" pitchFamily="18" charset="0"/>
              </a:rPr>
              <a:t>January 2010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80808"/>
                </a:solidFill>
                <a:latin typeface="Palatino Linotype" pitchFamily="18" charset="0"/>
              </a:rPr>
              <a:t>November </a:t>
            </a: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2011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Project P4/Vulnerability Index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July 2011 – </a:t>
            </a: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279 surveys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September 2011 – </a:t>
            </a: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19 surveys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November 2011 – </a:t>
            </a: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136 surveys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Vulnerable housed YTD </a:t>
            </a: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– 59 persons</a:t>
            </a:r>
          </a:p>
        </p:txBody>
      </p:sp>
      <p:pic>
        <p:nvPicPr>
          <p:cNvPr id="17" name="Picture 16" descr="FHA final white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50714"/>
            <a:ext cx="1344168" cy="6087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143000" cy="580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43000" y="0"/>
            <a:ext cx="0" cy="58064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9635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52160"/>
            <a:ext cx="9144000" cy="10058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0" y="685800"/>
            <a:ext cx="69850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3"/>
                </a:solidFill>
                <a:latin typeface="Arial Black"/>
                <a:cs typeface="Arial Black"/>
              </a:rPr>
              <a:t>Homeless Programs &amp; Services</a:t>
            </a:r>
            <a:endParaRPr lang="en-US" sz="2500" b="1" dirty="0">
              <a:solidFill>
                <a:schemeClr val="accent3"/>
              </a:solidFill>
              <a:latin typeface="Arial Black"/>
              <a:cs typeface="Arial Blac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0" y="553915"/>
            <a:ext cx="762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3999" y="1447800"/>
            <a:ext cx="6985001" cy="4169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Homeless Prevention and </a:t>
            </a:r>
            <a:b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</a:b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Rapid Re-Housing Program successes: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 238 people </a:t>
            </a:r>
            <a:r>
              <a:rPr lang="en-US" sz="2400" i="1" dirty="0">
                <a:solidFill>
                  <a:srgbClr val="080808"/>
                </a:solidFill>
                <a:latin typeface="Palatino Linotype" pitchFamily="18" charset="0"/>
              </a:rPr>
              <a:t>housed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Shelter Plus Care: 160</a:t>
            </a: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 Certificates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Veteran’s Affairs Supportive Housing:145</a:t>
            </a:r>
            <a:r>
              <a:rPr lang="en-US" sz="2400" i="1" dirty="0" smtClean="0">
                <a:solidFill>
                  <a:srgbClr val="080808"/>
                </a:solidFill>
                <a:latin typeface="Palatino Linotype" pitchFamily="18" charset="0"/>
              </a:rPr>
              <a:t> vouchers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Fresno First Steps Home: 40 people housed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$800,000 in cash investment from </a:t>
            </a:r>
            <a:b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</a:b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Fresno Housing Authority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Renaissance PSH – Mixed financing, 118 PBV, &amp; Property Management 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80808"/>
                </a:solidFill>
                <a:latin typeface="Palatino Linotype" pitchFamily="18" charset="0"/>
              </a:rPr>
              <a:t>PSH Partnerships - $1.4mil</a:t>
            </a:r>
          </a:p>
        </p:txBody>
      </p:sp>
      <p:pic>
        <p:nvPicPr>
          <p:cNvPr id="17" name="Picture 16" descr="FHA final white logo.em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6050714"/>
            <a:ext cx="1344168" cy="6087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143000" cy="580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43000" y="0"/>
            <a:ext cx="0" cy="58064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3676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224" t="1551" r="1224" b="628"/>
          <a:stretch>
            <a:fillRect/>
          </a:stretch>
        </p:blipFill>
        <p:spPr bwMode="auto">
          <a:xfrm>
            <a:off x="0" y="0"/>
            <a:ext cx="2971800" cy="580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3039035" y="0"/>
            <a:ext cx="6104966" cy="5806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971800" y="0"/>
            <a:ext cx="0" cy="580644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FHA final bw logo.em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4800" y="6027420"/>
            <a:ext cx="1346085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05200" y="685800"/>
            <a:ext cx="5257800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500" b="1" dirty="0" smtClean="0">
                <a:solidFill>
                  <a:schemeClr val="accent5"/>
                </a:solidFill>
                <a:latin typeface="Arial Black"/>
                <a:cs typeface="Arial Black"/>
              </a:rPr>
              <a:t>Lead Agency</a:t>
            </a:r>
            <a:endParaRPr lang="en-US" sz="2500" b="1" dirty="0">
              <a:solidFill>
                <a:schemeClr val="accent5"/>
              </a:solidFill>
              <a:latin typeface="Arial Black"/>
              <a:cs typeface="Arial Black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505200" y="553915"/>
            <a:ext cx="56388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05200" y="1447800"/>
            <a:ext cx="5410200" cy="4154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POC for all </a:t>
            </a:r>
            <a:r>
              <a:rPr lang="en-US" sz="2400" dirty="0" err="1" smtClean="0">
                <a:solidFill>
                  <a:schemeClr val="accent5"/>
                </a:solidFill>
                <a:latin typeface="Palatino Linotype" pitchFamily="18" charset="0"/>
              </a:rPr>
              <a:t>CoC</a:t>
            </a: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-related matters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Lead applicant for </a:t>
            </a:r>
            <a:r>
              <a:rPr lang="en-US" sz="2400" dirty="0" err="1" smtClean="0">
                <a:solidFill>
                  <a:schemeClr val="accent5"/>
                </a:solidFill>
                <a:latin typeface="Palatino Linotype" pitchFamily="18" charset="0"/>
              </a:rPr>
              <a:t>CoC</a:t>
            </a: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 Homeless Assistance competition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Coordinates the Annual/Biennial sheltered &amp; unsheltered PIT counts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HMIS Administrator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AHAR, HDX, HUD data updates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100,000 Homes Campaign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Current </a:t>
            </a:r>
            <a:r>
              <a:rPr lang="en-US" sz="2400" dirty="0" err="1" smtClean="0">
                <a:solidFill>
                  <a:schemeClr val="accent5"/>
                </a:solidFill>
                <a:latin typeface="Palatino Linotype" pitchFamily="18" charset="0"/>
              </a:rPr>
              <a:t>CoC</a:t>
            </a: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 Chair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accent5"/>
                </a:solidFill>
                <a:latin typeface="Palatino Linotype" pitchFamily="18" charset="0"/>
              </a:rPr>
              <a:t>HEARTH Act- UFA</a:t>
            </a: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</a:pPr>
            <a:endParaRPr lang="en-US" sz="2400" dirty="0" smtClean="0">
              <a:solidFill>
                <a:schemeClr val="accent5"/>
              </a:solidFill>
              <a:latin typeface="Palatino Linotype" pitchFamily="18" charset="0"/>
            </a:endParaRPr>
          </a:p>
          <a:p>
            <a:pPr marL="685800" lvl="1" indent="-228600">
              <a:lnSpc>
                <a:spcPct val="90000"/>
              </a:lnSpc>
              <a:spcAft>
                <a:spcPts val="600"/>
              </a:spcAft>
            </a:pPr>
            <a:endParaRPr lang="en-US" sz="2400" i="1" dirty="0" smtClean="0">
              <a:solidFill>
                <a:schemeClr val="accent5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2"/>
    </p:bldLst>
  </p:timing>
</p:sld>
</file>

<file path=ppt/theme/theme1.xml><?xml version="1.0" encoding="utf-8"?>
<a:theme xmlns:a="http://schemas.openxmlformats.org/drawingml/2006/main" name="Office Theme">
  <a:themeElements>
    <a:clrScheme name="Fresno Housing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A737B"/>
      </a:accent1>
      <a:accent2>
        <a:srgbClr val="6CB33F"/>
      </a:accent2>
      <a:accent3>
        <a:srgbClr val="E75D22"/>
      </a:accent3>
      <a:accent4>
        <a:srgbClr val="89419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47492C863B9D41B2672A01E0B8AA94" ma:contentTypeVersion="0" ma:contentTypeDescription="Create a new document." ma:contentTypeScope="" ma:versionID="ae5b8141907ef3b1fa6c871ab9db492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4641E4C-A116-440C-A2DB-656094260D9B}">
  <ds:schemaRefs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01D9A38-B9C8-4A32-8A98-E619BF1E49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02FA48-8F38-4833-8CB2-E25C0813E0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2554</TotalTime>
  <Words>354</Words>
  <Application>Microsoft Macintosh PowerPoint</Application>
  <PresentationFormat>On-screen Show (4:3)</PresentationFormat>
  <Paragraphs>116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Designer PC</dc:creator>
  <cp:lastModifiedBy>Rob Fredericks</cp:lastModifiedBy>
  <cp:revision>169</cp:revision>
  <dcterms:created xsi:type="dcterms:W3CDTF">2012-05-16T23:32:37Z</dcterms:created>
  <dcterms:modified xsi:type="dcterms:W3CDTF">2012-05-22T17:04:23Z</dcterms:modified>
</cp:coreProperties>
</file>